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7"/>
  </p:notesMasterIdLst>
  <p:handoutMasterIdLst>
    <p:handoutMasterId r:id="rId18"/>
  </p:handoutMasterIdLst>
  <p:sldIdLst>
    <p:sldId id="256" r:id="rId2"/>
    <p:sldId id="267" r:id="rId3"/>
    <p:sldId id="265" r:id="rId4"/>
    <p:sldId id="266" r:id="rId5"/>
    <p:sldId id="268" r:id="rId6"/>
    <p:sldId id="269" r:id="rId7"/>
    <p:sldId id="272" r:id="rId8"/>
    <p:sldId id="273" r:id="rId9"/>
    <p:sldId id="258" r:id="rId10"/>
    <p:sldId id="259" r:id="rId11"/>
    <p:sldId id="260" r:id="rId12"/>
    <p:sldId id="261" r:id="rId13"/>
    <p:sldId id="262" r:id="rId14"/>
    <p:sldId id="263" r:id="rId15"/>
    <p:sldId id="264" r:id="rId16"/>
  </p:sldIdLst>
  <p:sldSz cx="9144000" cy="6858000" type="screen4x3"/>
  <p:notesSz cx="6797675" cy="9926638"/>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20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CC"/>
    <a:srgbClr val="FFCC66"/>
    <a:srgbClr val="FF99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4201"/>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l-GR"/>
          </a:p>
        </p:txBody>
      </p:sp>
      <p:sp>
        <p:nvSpPr>
          <p:cNvPr id="1638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l-GR"/>
          </a:p>
        </p:txBody>
      </p:sp>
      <p:sp>
        <p:nvSpPr>
          <p:cNvPr id="16388"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r>
              <a:rPr lang="el-GR"/>
              <a:t>Π. ΜΠΟΥΛΑΝΙΚΗ</a:t>
            </a:r>
          </a:p>
        </p:txBody>
      </p:sp>
      <p:sp>
        <p:nvSpPr>
          <p:cNvPr id="16389"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9F1C6A8-AFAA-4C6B-84C2-91D3B5FA56B1}" type="slidenum">
              <a:rPr lang="el-GR"/>
              <a:pPr>
                <a:defRP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l-GR"/>
          </a:p>
        </p:txBody>
      </p:sp>
      <p:sp>
        <p:nvSpPr>
          <p:cNvPr id="14339"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l-GR"/>
          </a:p>
        </p:txBody>
      </p:sp>
      <p:sp>
        <p:nvSpPr>
          <p:cNvPr id="12292"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a:t>Click to edit Master text styles</a:t>
            </a:r>
          </a:p>
          <a:p>
            <a:pPr lvl="1"/>
            <a:r>
              <a:rPr lang="el-GR" noProof="0"/>
              <a:t>Second level</a:t>
            </a:r>
          </a:p>
          <a:p>
            <a:pPr lvl="2"/>
            <a:r>
              <a:rPr lang="el-GR" noProof="0"/>
              <a:t>Third level</a:t>
            </a:r>
          </a:p>
          <a:p>
            <a:pPr lvl="3"/>
            <a:r>
              <a:rPr lang="el-GR" noProof="0"/>
              <a:t>Fourth level</a:t>
            </a:r>
          </a:p>
          <a:p>
            <a:pPr lvl="4"/>
            <a:r>
              <a:rPr lang="el-GR" noProof="0"/>
              <a:t>Fifth level</a:t>
            </a:r>
          </a:p>
        </p:txBody>
      </p:sp>
      <p:sp>
        <p:nvSpPr>
          <p:cNvPr id="14342"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r>
              <a:rPr lang="el-GR"/>
              <a:t>Π. ΜΠΟΥΛΑΝΙΚΗ</a:t>
            </a:r>
          </a:p>
        </p:txBody>
      </p:sp>
      <p:sp>
        <p:nvSpPr>
          <p:cNvPr id="14343"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DABB159-03EC-4203-B225-71299A7533DA}" type="slidenum">
              <a:rPr lang="el-GR"/>
              <a:pPr>
                <a:defRPr/>
              </a:pPr>
              <a:t>‹#›</a:t>
            </a:fld>
            <a:endParaRPr lang="el-GR"/>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l-GR" dirty="0"/>
          </a:p>
        </p:txBody>
      </p:sp>
      <p:sp>
        <p:nvSpPr>
          <p:cNvPr id="4" name="Footer Placeholder 3"/>
          <p:cNvSpPr>
            <a:spLocks noGrp="1"/>
          </p:cNvSpPr>
          <p:nvPr>
            <p:ph type="ftr" sz="quarter" idx="10"/>
          </p:nvPr>
        </p:nvSpPr>
        <p:spPr/>
        <p:txBody>
          <a:bodyPr/>
          <a:lstStyle/>
          <a:p>
            <a:pPr>
              <a:defRPr/>
            </a:pPr>
            <a:r>
              <a:rPr lang="el-GR"/>
              <a:t>Π. ΜΠΟΥΛΑΝΙΚΗ</a:t>
            </a:r>
          </a:p>
        </p:txBody>
      </p:sp>
      <p:sp>
        <p:nvSpPr>
          <p:cNvPr id="5" name="Slide Number Placeholder 4"/>
          <p:cNvSpPr>
            <a:spLocks noGrp="1"/>
          </p:cNvSpPr>
          <p:nvPr>
            <p:ph type="sldNum" sz="quarter" idx="11"/>
          </p:nvPr>
        </p:nvSpPr>
        <p:spPr/>
        <p:txBody>
          <a:bodyPr/>
          <a:lstStyle/>
          <a:p>
            <a:pPr>
              <a:defRPr/>
            </a:pPr>
            <a:fld id="{3DABB159-03EC-4203-B225-71299A7533DA}" type="slidenum">
              <a:rPr lang="el-GR" smtClean="0"/>
              <a:pPr>
                <a:defRPr/>
              </a:pPr>
              <a:t>8</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ftr" sz="quarter" idx="4"/>
          </p:nvPr>
        </p:nvSpPr>
        <p:spPr>
          <a:noFill/>
        </p:spPr>
        <p:txBody>
          <a:bodyPr/>
          <a:lstStyle/>
          <a:p>
            <a:r>
              <a:rPr lang="el-GR"/>
              <a:t>Π. ΜΠΟΥΛΑΝΙΚΗ</a:t>
            </a:r>
          </a:p>
        </p:txBody>
      </p:sp>
      <p:sp>
        <p:nvSpPr>
          <p:cNvPr id="14339" name="Rectangle 7"/>
          <p:cNvSpPr>
            <a:spLocks noGrp="1" noChangeArrowheads="1"/>
          </p:cNvSpPr>
          <p:nvPr>
            <p:ph type="sldNum" sz="quarter" idx="5"/>
          </p:nvPr>
        </p:nvSpPr>
        <p:spPr>
          <a:noFill/>
        </p:spPr>
        <p:txBody>
          <a:bodyPr/>
          <a:lstStyle/>
          <a:p>
            <a:fld id="{6C19F6C7-7A08-4422-86E3-D3B0388A3B6C}" type="slidenum">
              <a:rPr lang="el-GR"/>
              <a:pPr/>
              <a:t>11</a:t>
            </a:fld>
            <a:endParaRPr lang="el-GR"/>
          </a:p>
        </p:txBody>
      </p:sp>
      <p:sp>
        <p:nvSpPr>
          <p:cNvPr id="14340" name="Rectangle 2"/>
          <p:cNvSpPr>
            <a:spLocks noGrp="1" noRot="1" noChangeAspect="1" noChangeArrowheads="1" noTextEdit="1"/>
          </p:cNvSpPr>
          <p:nvPr>
            <p:ph type="sldImg"/>
          </p:nvPr>
        </p:nvSpPr>
        <p:spPr>
          <a:xfrm>
            <a:off x="917575" y="744538"/>
            <a:ext cx="4962525" cy="3722687"/>
          </a:xfrm>
          <a:ln/>
        </p:spPr>
      </p:sp>
      <p:sp>
        <p:nvSpPr>
          <p:cNvPr id="14341" name="Rectangle 3"/>
          <p:cNvSpPr>
            <a:spLocks noGrp="1" noChangeArrowheads="1"/>
          </p:cNvSpPr>
          <p:nvPr>
            <p:ph type="body" idx="1"/>
          </p:nvPr>
        </p:nvSpPr>
        <p:spPr>
          <a:noFill/>
          <a:ln/>
        </p:spPr>
        <p:txBody>
          <a:bodyPr/>
          <a:lstStyle/>
          <a:p>
            <a:pPr eaLnBrk="1" hangingPunct="1"/>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l-G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l-G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l-GR"/>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l-GR"/>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l-GR"/>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l-GR"/>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l-GR"/>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l-GR"/>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l-GR"/>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l-GR"/>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l-GR"/>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l-GR"/>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l-GR"/>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l-G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l-GR"/>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l-GR"/>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l-GR"/>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l-GR"/>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l-GR"/>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l-G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l-G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l-GR"/>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l-GR"/>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l-G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l-GR"/>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l-GR"/>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l-GR"/>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l-GR"/>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l-G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l-G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l-G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l-GR"/>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l-G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l-GR"/>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l-G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l-G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l-G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l-GR"/>
              </a:p>
            </p:txBody>
          </p:sp>
        </p:grpSp>
      </p:grpSp>
      <p:sp>
        <p:nvSpPr>
          <p:cNvPr id="5162" name="Rectangle 42"/>
          <p:cNvSpPr>
            <a:spLocks noGrp="1" noChangeArrowheads="1"/>
          </p:cNvSpPr>
          <p:nvPr>
            <p:ph type="ctrTitle" sz="quarter"/>
          </p:nvPr>
        </p:nvSpPr>
        <p:spPr>
          <a:xfrm>
            <a:off x="457200" y="1600200"/>
            <a:ext cx="8229600" cy="1828800"/>
          </a:xfrm>
        </p:spPr>
        <p:txBody>
          <a:bodyPr/>
          <a:lstStyle>
            <a:lvl1pPr>
              <a:defRPr sz="4800"/>
            </a:lvl1pPr>
          </a:lstStyle>
          <a:p>
            <a:r>
              <a:rPr lang="el-GR"/>
              <a:t>Click to edit Master title style</a:t>
            </a:r>
          </a:p>
        </p:txBody>
      </p:sp>
      <p:sp>
        <p:nvSpPr>
          <p:cNvPr id="516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l-GR"/>
              <a:t>Click to edit Master subtitle style</a:t>
            </a:r>
          </a:p>
        </p:txBody>
      </p:sp>
      <p:sp>
        <p:nvSpPr>
          <p:cNvPr id="44" name="Rectangle 44"/>
          <p:cNvSpPr>
            <a:spLocks noGrp="1" noChangeArrowheads="1"/>
          </p:cNvSpPr>
          <p:nvPr>
            <p:ph type="dt" sz="quarter" idx="10"/>
          </p:nvPr>
        </p:nvSpPr>
        <p:spPr/>
        <p:txBody>
          <a:bodyPr/>
          <a:lstStyle>
            <a:lvl1pPr>
              <a:defRPr smtClean="0"/>
            </a:lvl1pPr>
          </a:lstStyle>
          <a:p>
            <a:pPr>
              <a:defRPr/>
            </a:pPr>
            <a:r>
              <a:rPr lang="el-GR"/>
              <a:t>Π. ΜΠΟΥΛΑΝΙΚΗ</a:t>
            </a:r>
          </a:p>
        </p:txBody>
      </p:sp>
      <p:sp>
        <p:nvSpPr>
          <p:cNvPr id="45" name="Rectangle 45"/>
          <p:cNvSpPr>
            <a:spLocks noGrp="1" noChangeArrowheads="1"/>
          </p:cNvSpPr>
          <p:nvPr>
            <p:ph type="ftr" sz="quarter" idx="11"/>
          </p:nvPr>
        </p:nvSpPr>
        <p:spPr/>
        <p:txBody>
          <a:bodyPr/>
          <a:lstStyle>
            <a:lvl1pPr>
              <a:defRPr smtClean="0"/>
            </a:lvl1pPr>
          </a:lstStyle>
          <a:p>
            <a:pPr>
              <a:defRPr/>
            </a:pPr>
            <a:endParaRPr lang="el-GR"/>
          </a:p>
        </p:txBody>
      </p:sp>
      <p:sp>
        <p:nvSpPr>
          <p:cNvPr id="46" name="Rectangle 46"/>
          <p:cNvSpPr>
            <a:spLocks noGrp="1" noChangeArrowheads="1"/>
          </p:cNvSpPr>
          <p:nvPr>
            <p:ph type="sldNum" sz="quarter" idx="12"/>
          </p:nvPr>
        </p:nvSpPr>
        <p:spPr/>
        <p:txBody>
          <a:bodyPr/>
          <a:lstStyle>
            <a:lvl1pPr>
              <a:defRPr smtClean="0"/>
            </a:lvl1pPr>
          </a:lstStyle>
          <a:p>
            <a:pPr>
              <a:defRPr/>
            </a:pPr>
            <a:fld id="{27D96534-EBB6-4EBC-A860-A476E4E239C3}"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44"/>
          <p:cNvSpPr>
            <a:spLocks noGrp="1" noChangeArrowheads="1"/>
          </p:cNvSpPr>
          <p:nvPr>
            <p:ph type="dt" sz="half" idx="10"/>
          </p:nvPr>
        </p:nvSpPr>
        <p:spPr>
          <a:ln/>
        </p:spPr>
        <p:txBody>
          <a:bodyPr/>
          <a:lstStyle>
            <a:lvl1pPr>
              <a:defRPr/>
            </a:lvl1pPr>
          </a:lstStyle>
          <a:p>
            <a:pPr>
              <a:defRPr/>
            </a:pPr>
            <a:r>
              <a:rPr lang="el-GR"/>
              <a:t>Π. ΜΠΟΥΛΑΝΙΚΗ</a:t>
            </a:r>
          </a:p>
        </p:txBody>
      </p:sp>
      <p:sp>
        <p:nvSpPr>
          <p:cNvPr id="5" name="Rectangle 45"/>
          <p:cNvSpPr>
            <a:spLocks noGrp="1" noChangeArrowheads="1"/>
          </p:cNvSpPr>
          <p:nvPr>
            <p:ph type="ftr" sz="quarter" idx="11"/>
          </p:nvPr>
        </p:nvSpPr>
        <p:spPr>
          <a:ln/>
        </p:spPr>
        <p:txBody>
          <a:bodyPr/>
          <a:lstStyle>
            <a:lvl1pPr>
              <a:defRPr/>
            </a:lvl1pPr>
          </a:lstStyle>
          <a:p>
            <a:pPr>
              <a:defRPr/>
            </a:pPr>
            <a:endParaRPr lang="el-GR"/>
          </a:p>
        </p:txBody>
      </p:sp>
      <p:sp>
        <p:nvSpPr>
          <p:cNvPr id="6" name="Rectangle 46"/>
          <p:cNvSpPr>
            <a:spLocks noGrp="1" noChangeArrowheads="1"/>
          </p:cNvSpPr>
          <p:nvPr>
            <p:ph type="sldNum" sz="quarter" idx="12"/>
          </p:nvPr>
        </p:nvSpPr>
        <p:spPr>
          <a:ln/>
        </p:spPr>
        <p:txBody>
          <a:bodyPr/>
          <a:lstStyle>
            <a:lvl1pPr>
              <a:defRPr/>
            </a:lvl1pPr>
          </a:lstStyle>
          <a:p>
            <a:pPr>
              <a:defRPr/>
            </a:pPr>
            <a:fld id="{359D2477-40A0-4B7D-82FC-15EE315AF7D9}"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44"/>
          <p:cNvSpPr>
            <a:spLocks noGrp="1" noChangeArrowheads="1"/>
          </p:cNvSpPr>
          <p:nvPr>
            <p:ph type="dt" sz="half" idx="10"/>
          </p:nvPr>
        </p:nvSpPr>
        <p:spPr>
          <a:ln/>
        </p:spPr>
        <p:txBody>
          <a:bodyPr/>
          <a:lstStyle>
            <a:lvl1pPr>
              <a:defRPr/>
            </a:lvl1pPr>
          </a:lstStyle>
          <a:p>
            <a:pPr>
              <a:defRPr/>
            </a:pPr>
            <a:r>
              <a:rPr lang="el-GR"/>
              <a:t>Π. ΜΠΟΥΛΑΝΙΚΗ</a:t>
            </a:r>
          </a:p>
        </p:txBody>
      </p:sp>
      <p:sp>
        <p:nvSpPr>
          <p:cNvPr id="5" name="Rectangle 45"/>
          <p:cNvSpPr>
            <a:spLocks noGrp="1" noChangeArrowheads="1"/>
          </p:cNvSpPr>
          <p:nvPr>
            <p:ph type="ftr" sz="quarter" idx="11"/>
          </p:nvPr>
        </p:nvSpPr>
        <p:spPr>
          <a:ln/>
        </p:spPr>
        <p:txBody>
          <a:bodyPr/>
          <a:lstStyle>
            <a:lvl1pPr>
              <a:defRPr/>
            </a:lvl1pPr>
          </a:lstStyle>
          <a:p>
            <a:pPr>
              <a:defRPr/>
            </a:pPr>
            <a:endParaRPr lang="el-GR"/>
          </a:p>
        </p:txBody>
      </p:sp>
      <p:sp>
        <p:nvSpPr>
          <p:cNvPr id="6" name="Rectangle 46"/>
          <p:cNvSpPr>
            <a:spLocks noGrp="1" noChangeArrowheads="1"/>
          </p:cNvSpPr>
          <p:nvPr>
            <p:ph type="sldNum" sz="quarter" idx="12"/>
          </p:nvPr>
        </p:nvSpPr>
        <p:spPr>
          <a:ln/>
        </p:spPr>
        <p:txBody>
          <a:bodyPr/>
          <a:lstStyle>
            <a:lvl1pPr>
              <a:defRPr/>
            </a:lvl1pPr>
          </a:lstStyle>
          <a:p>
            <a:pPr>
              <a:defRPr/>
            </a:pPr>
            <a:fld id="{2B3065B3-DBA3-4363-B075-0A6DA06A7EBF}"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44"/>
          <p:cNvSpPr>
            <a:spLocks noGrp="1" noChangeArrowheads="1"/>
          </p:cNvSpPr>
          <p:nvPr>
            <p:ph type="dt" sz="half" idx="10"/>
          </p:nvPr>
        </p:nvSpPr>
        <p:spPr>
          <a:ln/>
        </p:spPr>
        <p:txBody>
          <a:bodyPr/>
          <a:lstStyle>
            <a:lvl1pPr>
              <a:defRPr/>
            </a:lvl1pPr>
          </a:lstStyle>
          <a:p>
            <a:pPr>
              <a:defRPr/>
            </a:pPr>
            <a:r>
              <a:rPr lang="el-GR"/>
              <a:t>Π. ΜΠΟΥΛΑΝΙΚΗ</a:t>
            </a:r>
          </a:p>
        </p:txBody>
      </p:sp>
      <p:sp>
        <p:nvSpPr>
          <p:cNvPr id="5" name="Rectangle 45"/>
          <p:cNvSpPr>
            <a:spLocks noGrp="1" noChangeArrowheads="1"/>
          </p:cNvSpPr>
          <p:nvPr>
            <p:ph type="ftr" sz="quarter" idx="11"/>
          </p:nvPr>
        </p:nvSpPr>
        <p:spPr>
          <a:ln/>
        </p:spPr>
        <p:txBody>
          <a:bodyPr/>
          <a:lstStyle>
            <a:lvl1pPr>
              <a:defRPr/>
            </a:lvl1pPr>
          </a:lstStyle>
          <a:p>
            <a:pPr>
              <a:defRPr/>
            </a:pPr>
            <a:endParaRPr lang="el-GR"/>
          </a:p>
        </p:txBody>
      </p:sp>
      <p:sp>
        <p:nvSpPr>
          <p:cNvPr id="6" name="Rectangle 46"/>
          <p:cNvSpPr>
            <a:spLocks noGrp="1" noChangeArrowheads="1"/>
          </p:cNvSpPr>
          <p:nvPr>
            <p:ph type="sldNum" sz="quarter" idx="12"/>
          </p:nvPr>
        </p:nvSpPr>
        <p:spPr>
          <a:ln/>
        </p:spPr>
        <p:txBody>
          <a:bodyPr/>
          <a:lstStyle>
            <a:lvl1pPr>
              <a:defRPr/>
            </a:lvl1pPr>
          </a:lstStyle>
          <a:p>
            <a:pPr>
              <a:defRPr/>
            </a:pPr>
            <a:fld id="{A8C8AFC6-4144-4EF6-B1C0-7A1C8D2DC73E}"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r>
              <a:rPr lang="el-GR"/>
              <a:t>Π. ΜΠΟΥΛΑΝΙΚΗ</a:t>
            </a:r>
          </a:p>
        </p:txBody>
      </p:sp>
      <p:sp>
        <p:nvSpPr>
          <p:cNvPr id="5" name="Rectangle 45"/>
          <p:cNvSpPr>
            <a:spLocks noGrp="1" noChangeArrowheads="1"/>
          </p:cNvSpPr>
          <p:nvPr>
            <p:ph type="ftr" sz="quarter" idx="11"/>
          </p:nvPr>
        </p:nvSpPr>
        <p:spPr>
          <a:ln/>
        </p:spPr>
        <p:txBody>
          <a:bodyPr/>
          <a:lstStyle>
            <a:lvl1pPr>
              <a:defRPr/>
            </a:lvl1pPr>
          </a:lstStyle>
          <a:p>
            <a:pPr>
              <a:defRPr/>
            </a:pPr>
            <a:endParaRPr lang="el-GR"/>
          </a:p>
        </p:txBody>
      </p:sp>
      <p:sp>
        <p:nvSpPr>
          <p:cNvPr id="6" name="Rectangle 46"/>
          <p:cNvSpPr>
            <a:spLocks noGrp="1" noChangeArrowheads="1"/>
          </p:cNvSpPr>
          <p:nvPr>
            <p:ph type="sldNum" sz="quarter" idx="12"/>
          </p:nvPr>
        </p:nvSpPr>
        <p:spPr>
          <a:ln/>
        </p:spPr>
        <p:txBody>
          <a:bodyPr/>
          <a:lstStyle>
            <a:lvl1pPr>
              <a:defRPr/>
            </a:lvl1pPr>
          </a:lstStyle>
          <a:p>
            <a:pPr>
              <a:defRPr/>
            </a:pPr>
            <a:fld id="{9BF3A465-C714-4959-9364-3B16DF62956C}"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Rectangle 44"/>
          <p:cNvSpPr>
            <a:spLocks noGrp="1" noChangeArrowheads="1"/>
          </p:cNvSpPr>
          <p:nvPr>
            <p:ph type="dt" sz="half" idx="10"/>
          </p:nvPr>
        </p:nvSpPr>
        <p:spPr>
          <a:ln/>
        </p:spPr>
        <p:txBody>
          <a:bodyPr/>
          <a:lstStyle>
            <a:lvl1pPr>
              <a:defRPr/>
            </a:lvl1pPr>
          </a:lstStyle>
          <a:p>
            <a:pPr>
              <a:defRPr/>
            </a:pPr>
            <a:r>
              <a:rPr lang="el-GR"/>
              <a:t>Π. ΜΠΟΥΛΑΝΙΚΗ</a:t>
            </a:r>
          </a:p>
        </p:txBody>
      </p:sp>
      <p:sp>
        <p:nvSpPr>
          <p:cNvPr id="6" name="Rectangle 45"/>
          <p:cNvSpPr>
            <a:spLocks noGrp="1" noChangeArrowheads="1"/>
          </p:cNvSpPr>
          <p:nvPr>
            <p:ph type="ftr" sz="quarter" idx="11"/>
          </p:nvPr>
        </p:nvSpPr>
        <p:spPr>
          <a:ln/>
        </p:spPr>
        <p:txBody>
          <a:bodyPr/>
          <a:lstStyle>
            <a:lvl1pPr>
              <a:defRPr/>
            </a:lvl1pPr>
          </a:lstStyle>
          <a:p>
            <a:pPr>
              <a:defRPr/>
            </a:pPr>
            <a:endParaRPr lang="el-GR"/>
          </a:p>
        </p:txBody>
      </p:sp>
      <p:sp>
        <p:nvSpPr>
          <p:cNvPr id="7" name="Rectangle 46"/>
          <p:cNvSpPr>
            <a:spLocks noGrp="1" noChangeArrowheads="1"/>
          </p:cNvSpPr>
          <p:nvPr>
            <p:ph type="sldNum" sz="quarter" idx="12"/>
          </p:nvPr>
        </p:nvSpPr>
        <p:spPr>
          <a:ln/>
        </p:spPr>
        <p:txBody>
          <a:bodyPr/>
          <a:lstStyle>
            <a:lvl1pPr>
              <a:defRPr/>
            </a:lvl1pPr>
          </a:lstStyle>
          <a:p>
            <a:pPr>
              <a:defRPr/>
            </a:pPr>
            <a:fld id="{EF8C3017-2478-437B-BCB0-F3F9CD9AEC83}"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Rectangle 44"/>
          <p:cNvSpPr>
            <a:spLocks noGrp="1" noChangeArrowheads="1"/>
          </p:cNvSpPr>
          <p:nvPr>
            <p:ph type="dt" sz="half" idx="10"/>
          </p:nvPr>
        </p:nvSpPr>
        <p:spPr>
          <a:ln/>
        </p:spPr>
        <p:txBody>
          <a:bodyPr/>
          <a:lstStyle>
            <a:lvl1pPr>
              <a:defRPr/>
            </a:lvl1pPr>
          </a:lstStyle>
          <a:p>
            <a:pPr>
              <a:defRPr/>
            </a:pPr>
            <a:r>
              <a:rPr lang="el-GR"/>
              <a:t>Π. ΜΠΟΥΛΑΝΙΚΗ</a:t>
            </a:r>
          </a:p>
        </p:txBody>
      </p:sp>
      <p:sp>
        <p:nvSpPr>
          <p:cNvPr id="8" name="Rectangle 45"/>
          <p:cNvSpPr>
            <a:spLocks noGrp="1" noChangeArrowheads="1"/>
          </p:cNvSpPr>
          <p:nvPr>
            <p:ph type="ftr" sz="quarter" idx="11"/>
          </p:nvPr>
        </p:nvSpPr>
        <p:spPr>
          <a:ln/>
        </p:spPr>
        <p:txBody>
          <a:bodyPr/>
          <a:lstStyle>
            <a:lvl1pPr>
              <a:defRPr/>
            </a:lvl1pPr>
          </a:lstStyle>
          <a:p>
            <a:pPr>
              <a:defRPr/>
            </a:pPr>
            <a:endParaRPr lang="el-GR"/>
          </a:p>
        </p:txBody>
      </p:sp>
      <p:sp>
        <p:nvSpPr>
          <p:cNvPr id="9" name="Rectangle 46"/>
          <p:cNvSpPr>
            <a:spLocks noGrp="1" noChangeArrowheads="1"/>
          </p:cNvSpPr>
          <p:nvPr>
            <p:ph type="sldNum" sz="quarter" idx="12"/>
          </p:nvPr>
        </p:nvSpPr>
        <p:spPr>
          <a:ln/>
        </p:spPr>
        <p:txBody>
          <a:bodyPr/>
          <a:lstStyle>
            <a:lvl1pPr>
              <a:defRPr/>
            </a:lvl1pPr>
          </a:lstStyle>
          <a:p>
            <a:pPr>
              <a:defRPr/>
            </a:pPr>
            <a:fld id="{0BD22F43-22F3-4D15-AC17-567ADF3D78A8}"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Rectangle 44"/>
          <p:cNvSpPr>
            <a:spLocks noGrp="1" noChangeArrowheads="1"/>
          </p:cNvSpPr>
          <p:nvPr>
            <p:ph type="dt" sz="half" idx="10"/>
          </p:nvPr>
        </p:nvSpPr>
        <p:spPr>
          <a:ln/>
        </p:spPr>
        <p:txBody>
          <a:bodyPr/>
          <a:lstStyle>
            <a:lvl1pPr>
              <a:defRPr/>
            </a:lvl1pPr>
          </a:lstStyle>
          <a:p>
            <a:pPr>
              <a:defRPr/>
            </a:pPr>
            <a:r>
              <a:rPr lang="el-GR"/>
              <a:t>Π. ΜΠΟΥΛΑΝΙΚΗ</a:t>
            </a:r>
          </a:p>
        </p:txBody>
      </p:sp>
      <p:sp>
        <p:nvSpPr>
          <p:cNvPr id="4" name="Rectangle 45"/>
          <p:cNvSpPr>
            <a:spLocks noGrp="1" noChangeArrowheads="1"/>
          </p:cNvSpPr>
          <p:nvPr>
            <p:ph type="ftr" sz="quarter" idx="11"/>
          </p:nvPr>
        </p:nvSpPr>
        <p:spPr>
          <a:ln/>
        </p:spPr>
        <p:txBody>
          <a:bodyPr/>
          <a:lstStyle>
            <a:lvl1pPr>
              <a:defRPr/>
            </a:lvl1pPr>
          </a:lstStyle>
          <a:p>
            <a:pPr>
              <a:defRPr/>
            </a:pPr>
            <a:endParaRPr lang="el-GR"/>
          </a:p>
        </p:txBody>
      </p:sp>
      <p:sp>
        <p:nvSpPr>
          <p:cNvPr id="5" name="Rectangle 46"/>
          <p:cNvSpPr>
            <a:spLocks noGrp="1" noChangeArrowheads="1"/>
          </p:cNvSpPr>
          <p:nvPr>
            <p:ph type="sldNum" sz="quarter" idx="12"/>
          </p:nvPr>
        </p:nvSpPr>
        <p:spPr>
          <a:ln/>
        </p:spPr>
        <p:txBody>
          <a:bodyPr/>
          <a:lstStyle>
            <a:lvl1pPr>
              <a:defRPr/>
            </a:lvl1pPr>
          </a:lstStyle>
          <a:p>
            <a:pPr>
              <a:defRPr/>
            </a:pPr>
            <a:fld id="{2C095D3F-2B31-44A7-8F15-DD3CC05C1FB6}"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r>
              <a:rPr lang="el-GR"/>
              <a:t>Π. ΜΠΟΥΛΑΝΙΚΗ</a:t>
            </a:r>
          </a:p>
        </p:txBody>
      </p:sp>
      <p:sp>
        <p:nvSpPr>
          <p:cNvPr id="3" name="Rectangle 45"/>
          <p:cNvSpPr>
            <a:spLocks noGrp="1" noChangeArrowheads="1"/>
          </p:cNvSpPr>
          <p:nvPr>
            <p:ph type="ftr" sz="quarter" idx="11"/>
          </p:nvPr>
        </p:nvSpPr>
        <p:spPr>
          <a:ln/>
        </p:spPr>
        <p:txBody>
          <a:bodyPr/>
          <a:lstStyle>
            <a:lvl1pPr>
              <a:defRPr/>
            </a:lvl1pPr>
          </a:lstStyle>
          <a:p>
            <a:pPr>
              <a:defRPr/>
            </a:pPr>
            <a:endParaRPr lang="el-GR"/>
          </a:p>
        </p:txBody>
      </p:sp>
      <p:sp>
        <p:nvSpPr>
          <p:cNvPr id="4" name="Rectangle 46"/>
          <p:cNvSpPr>
            <a:spLocks noGrp="1" noChangeArrowheads="1"/>
          </p:cNvSpPr>
          <p:nvPr>
            <p:ph type="sldNum" sz="quarter" idx="12"/>
          </p:nvPr>
        </p:nvSpPr>
        <p:spPr>
          <a:ln/>
        </p:spPr>
        <p:txBody>
          <a:bodyPr/>
          <a:lstStyle>
            <a:lvl1pPr>
              <a:defRPr/>
            </a:lvl1pPr>
          </a:lstStyle>
          <a:p>
            <a:pPr>
              <a:defRPr/>
            </a:pPr>
            <a:fld id="{F2DCF079-E0AC-4A26-AE28-82B213DA3CE4}"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r>
              <a:rPr lang="el-GR"/>
              <a:t>Π. ΜΠΟΥΛΑΝΙΚΗ</a:t>
            </a:r>
          </a:p>
        </p:txBody>
      </p:sp>
      <p:sp>
        <p:nvSpPr>
          <p:cNvPr id="6" name="Rectangle 45"/>
          <p:cNvSpPr>
            <a:spLocks noGrp="1" noChangeArrowheads="1"/>
          </p:cNvSpPr>
          <p:nvPr>
            <p:ph type="ftr" sz="quarter" idx="11"/>
          </p:nvPr>
        </p:nvSpPr>
        <p:spPr>
          <a:ln/>
        </p:spPr>
        <p:txBody>
          <a:bodyPr/>
          <a:lstStyle>
            <a:lvl1pPr>
              <a:defRPr/>
            </a:lvl1pPr>
          </a:lstStyle>
          <a:p>
            <a:pPr>
              <a:defRPr/>
            </a:pPr>
            <a:endParaRPr lang="el-GR"/>
          </a:p>
        </p:txBody>
      </p:sp>
      <p:sp>
        <p:nvSpPr>
          <p:cNvPr id="7" name="Rectangle 46"/>
          <p:cNvSpPr>
            <a:spLocks noGrp="1" noChangeArrowheads="1"/>
          </p:cNvSpPr>
          <p:nvPr>
            <p:ph type="sldNum" sz="quarter" idx="12"/>
          </p:nvPr>
        </p:nvSpPr>
        <p:spPr>
          <a:ln/>
        </p:spPr>
        <p:txBody>
          <a:bodyPr/>
          <a:lstStyle>
            <a:lvl1pPr>
              <a:defRPr/>
            </a:lvl1pPr>
          </a:lstStyle>
          <a:p>
            <a:pPr>
              <a:defRPr/>
            </a:pPr>
            <a:fld id="{CAC5EF83-E4F9-41C0-9614-B4F749E86EB1}"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r>
              <a:rPr lang="el-GR"/>
              <a:t>Π. ΜΠΟΥΛΑΝΙΚΗ</a:t>
            </a:r>
          </a:p>
        </p:txBody>
      </p:sp>
      <p:sp>
        <p:nvSpPr>
          <p:cNvPr id="6" name="Rectangle 45"/>
          <p:cNvSpPr>
            <a:spLocks noGrp="1" noChangeArrowheads="1"/>
          </p:cNvSpPr>
          <p:nvPr>
            <p:ph type="ftr" sz="quarter" idx="11"/>
          </p:nvPr>
        </p:nvSpPr>
        <p:spPr>
          <a:ln/>
        </p:spPr>
        <p:txBody>
          <a:bodyPr/>
          <a:lstStyle>
            <a:lvl1pPr>
              <a:defRPr/>
            </a:lvl1pPr>
          </a:lstStyle>
          <a:p>
            <a:pPr>
              <a:defRPr/>
            </a:pPr>
            <a:endParaRPr lang="el-GR"/>
          </a:p>
        </p:txBody>
      </p:sp>
      <p:sp>
        <p:nvSpPr>
          <p:cNvPr id="7" name="Rectangle 46"/>
          <p:cNvSpPr>
            <a:spLocks noGrp="1" noChangeArrowheads="1"/>
          </p:cNvSpPr>
          <p:nvPr>
            <p:ph type="sldNum" sz="quarter" idx="12"/>
          </p:nvPr>
        </p:nvSpPr>
        <p:spPr>
          <a:ln/>
        </p:spPr>
        <p:txBody>
          <a:bodyPr/>
          <a:lstStyle>
            <a:lvl1pPr>
              <a:defRPr/>
            </a:lvl1pPr>
          </a:lstStyle>
          <a:p>
            <a:pPr>
              <a:defRPr/>
            </a:pPr>
            <a:fld id="{32B88965-5FC8-49FD-AD49-8EA3FDF05F4B}"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4099"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l-GR"/>
            </a:p>
          </p:txBody>
        </p:sp>
        <p:sp>
          <p:nvSpPr>
            <p:cNvPr id="4100"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l-GR"/>
            </a:p>
          </p:txBody>
        </p:sp>
        <p:sp>
          <p:nvSpPr>
            <p:cNvPr id="4101"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l-GR"/>
            </a:p>
          </p:txBody>
        </p:sp>
        <p:sp>
          <p:nvSpPr>
            <p:cNvPr id="4102"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l-GR"/>
            </a:p>
          </p:txBody>
        </p:sp>
        <p:sp>
          <p:nvSpPr>
            <p:cNvPr id="4103"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l-GR"/>
            </a:p>
          </p:txBody>
        </p:sp>
        <p:sp>
          <p:nvSpPr>
            <p:cNvPr id="4104"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l-GR"/>
            </a:p>
          </p:txBody>
        </p:sp>
        <p:sp>
          <p:nvSpPr>
            <p:cNvPr id="4105"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l-GR"/>
            </a:p>
          </p:txBody>
        </p:sp>
        <p:sp>
          <p:nvSpPr>
            <p:cNvPr id="4106"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l-GR"/>
            </a:p>
          </p:txBody>
        </p:sp>
        <p:sp>
          <p:nvSpPr>
            <p:cNvPr id="4107"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l-GR"/>
            </a:p>
          </p:txBody>
        </p:sp>
        <p:sp>
          <p:nvSpPr>
            <p:cNvPr id="4108"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l-GR"/>
            </a:p>
          </p:txBody>
        </p:sp>
        <p:sp>
          <p:nvSpPr>
            <p:cNvPr id="4109"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l-GR"/>
            </a:p>
          </p:txBody>
        </p:sp>
        <p:sp>
          <p:nvSpPr>
            <p:cNvPr id="4110"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l-GR"/>
            </a:p>
          </p:txBody>
        </p:sp>
        <p:sp>
          <p:nvSpPr>
            <p:cNvPr id="4111"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l-GR"/>
            </a:p>
          </p:txBody>
        </p:sp>
        <p:sp>
          <p:nvSpPr>
            <p:cNvPr id="4112"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l-GR"/>
            </a:p>
          </p:txBody>
        </p:sp>
        <p:sp>
          <p:nvSpPr>
            <p:cNvPr id="4113"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l-GR"/>
            </a:p>
          </p:txBody>
        </p:sp>
        <p:sp>
          <p:nvSpPr>
            <p:cNvPr id="4114"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l-GR"/>
            </a:p>
          </p:txBody>
        </p:sp>
        <p:sp>
          <p:nvSpPr>
            <p:cNvPr id="4115"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l-GR"/>
            </a:p>
          </p:txBody>
        </p:sp>
        <p:sp>
          <p:nvSpPr>
            <p:cNvPr id="4116"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l-GR"/>
            </a:p>
          </p:txBody>
        </p:sp>
        <p:sp>
          <p:nvSpPr>
            <p:cNvPr id="4117"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l-GR"/>
            </a:p>
          </p:txBody>
        </p:sp>
        <p:sp>
          <p:nvSpPr>
            <p:cNvPr id="4118"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l-GR"/>
            </a:p>
          </p:txBody>
        </p:sp>
        <p:sp>
          <p:nvSpPr>
            <p:cNvPr id="4119"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l-GR"/>
            </a:p>
          </p:txBody>
        </p:sp>
        <p:sp>
          <p:nvSpPr>
            <p:cNvPr id="4120"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l-GR"/>
            </a:p>
          </p:txBody>
        </p:sp>
        <p:sp>
          <p:nvSpPr>
            <p:cNvPr id="4121"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l-GR"/>
            </a:p>
          </p:txBody>
        </p:sp>
        <p:sp>
          <p:nvSpPr>
            <p:cNvPr id="4122"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l-GR"/>
            </a:p>
          </p:txBody>
        </p:sp>
        <p:sp>
          <p:nvSpPr>
            <p:cNvPr id="4123"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l-GR"/>
            </a:p>
          </p:txBody>
        </p:sp>
        <p:sp>
          <p:nvSpPr>
            <p:cNvPr id="4124"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l-GR"/>
            </a:p>
          </p:txBody>
        </p:sp>
        <p:sp>
          <p:nvSpPr>
            <p:cNvPr id="4125"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l-GR"/>
            </a:p>
          </p:txBody>
        </p:sp>
        <p:sp>
          <p:nvSpPr>
            <p:cNvPr id="4126"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l-GR"/>
            </a:p>
          </p:txBody>
        </p:sp>
        <p:sp>
          <p:nvSpPr>
            <p:cNvPr id="4127"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l-GR"/>
            </a:p>
          </p:txBody>
        </p:sp>
        <p:sp>
          <p:nvSpPr>
            <p:cNvPr id="4128"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l-GR"/>
            </a:p>
          </p:txBody>
        </p:sp>
        <p:sp>
          <p:nvSpPr>
            <p:cNvPr id="4129"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l-GR"/>
            </a:p>
          </p:txBody>
        </p:sp>
        <p:sp>
          <p:nvSpPr>
            <p:cNvPr id="4130"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l-GR"/>
            </a:p>
          </p:txBody>
        </p:sp>
        <p:sp>
          <p:nvSpPr>
            <p:cNvPr id="4131"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l-GR"/>
            </a:p>
          </p:txBody>
        </p:sp>
        <p:sp>
          <p:nvSpPr>
            <p:cNvPr id="4132"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l-GR"/>
            </a:p>
          </p:txBody>
        </p:sp>
        <p:sp>
          <p:nvSpPr>
            <p:cNvPr id="4133"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l-GR"/>
            </a:p>
          </p:txBody>
        </p:sp>
        <p:sp>
          <p:nvSpPr>
            <p:cNvPr id="4134"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l-GR"/>
            </a:p>
          </p:txBody>
        </p:sp>
        <p:grpSp>
          <p:nvGrpSpPr>
            <p:cNvPr id="1068" name="Group 39"/>
            <p:cNvGrpSpPr>
              <a:grpSpLocks/>
            </p:cNvGrpSpPr>
            <p:nvPr userDrawn="1"/>
          </p:nvGrpSpPr>
          <p:grpSpPr bwMode="auto">
            <a:xfrm>
              <a:off x="0" y="1632"/>
              <a:ext cx="5758" cy="1858"/>
              <a:chOff x="0" y="1632"/>
              <a:chExt cx="5758" cy="1858"/>
            </a:xfrm>
          </p:grpSpPr>
          <p:sp>
            <p:nvSpPr>
              <p:cNvPr id="4136"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l-GR"/>
              </a:p>
            </p:txBody>
          </p:sp>
          <p:sp>
            <p:nvSpPr>
              <p:cNvPr id="4137"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l-GR"/>
              </a:p>
            </p:txBody>
          </p:sp>
        </p:grpSp>
      </p:grpSp>
      <p:sp>
        <p:nvSpPr>
          <p:cNvPr id="4138"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a:t>Click to edit Master title style</a:t>
            </a:r>
          </a:p>
        </p:txBody>
      </p:sp>
      <p:sp>
        <p:nvSpPr>
          <p:cNvPr id="413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p>
        </p:txBody>
      </p:sp>
      <p:sp>
        <p:nvSpPr>
          <p:cNvPr id="4140"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defRPr>
            </a:lvl1pPr>
          </a:lstStyle>
          <a:p>
            <a:pPr>
              <a:defRPr/>
            </a:pPr>
            <a:r>
              <a:rPr lang="el-GR"/>
              <a:t>Π. ΜΠΟΥΛΑΝΙΚΗ</a:t>
            </a:r>
          </a:p>
        </p:txBody>
      </p:sp>
      <p:sp>
        <p:nvSpPr>
          <p:cNvPr id="4141"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defRPr>
            </a:lvl1pPr>
          </a:lstStyle>
          <a:p>
            <a:pPr>
              <a:defRPr/>
            </a:pPr>
            <a:endParaRPr lang="el-GR"/>
          </a:p>
        </p:txBody>
      </p:sp>
      <p:sp>
        <p:nvSpPr>
          <p:cNvPr id="4142"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defRPr>
            </a:lvl1pPr>
          </a:lstStyle>
          <a:p>
            <a:pPr>
              <a:defRPr/>
            </a:pPr>
            <a:fld id="{95D65611-AED5-470F-88DC-F9E7C93BCCCD}" type="slidenum">
              <a:rPr lang="el-GR"/>
              <a:pPr>
                <a:defRPr/>
              </a:pPr>
              <a:t>‹#›</a:t>
            </a:fld>
            <a:endParaRPr lang="el-GR"/>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487362"/>
            <a:ext cx="6192688" cy="3013645"/>
          </a:xfrm>
          <a:prstGeom prst="rect">
            <a:avLst/>
          </a:prstGeom>
        </p:spPr>
      </p:pic>
      <p:sp>
        <p:nvSpPr>
          <p:cNvPr id="3" name="Ορθογώνιο 2"/>
          <p:cNvSpPr/>
          <p:nvPr/>
        </p:nvSpPr>
        <p:spPr>
          <a:xfrm>
            <a:off x="1389499" y="3501008"/>
            <a:ext cx="7128792" cy="3388620"/>
          </a:xfrm>
          <a:prstGeom prst="rect">
            <a:avLst/>
          </a:prstGeom>
        </p:spPr>
        <p:txBody>
          <a:bodyPr wrap="square">
            <a:spAutoFit/>
          </a:bodyPr>
          <a:lstStyle/>
          <a:p>
            <a:pPr algn="just">
              <a:lnSpc>
                <a:spcPct val="170000"/>
              </a:lnSpc>
              <a:defRPr/>
            </a:pPr>
            <a:r>
              <a:rPr lang="el-GR" sz="2400" b="1" dirty="0">
                <a:solidFill>
                  <a:srgbClr val="FF3300"/>
                </a:solidFill>
                <a:latin typeface="+mn-lt"/>
              </a:rPr>
              <a:t>         Τμήμα Δημόσιας και Κοινοτικής Υγείας</a:t>
            </a:r>
            <a:endParaRPr lang="en-US" sz="2400" b="1" dirty="0">
              <a:solidFill>
                <a:srgbClr val="FF3300"/>
              </a:solidFill>
              <a:latin typeface="+mn-lt"/>
            </a:endParaRPr>
          </a:p>
          <a:p>
            <a:pPr algn="just">
              <a:lnSpc>
                <a:spcPct val="170000"/>
              </a:lnSpc>
              <a:defRPr/>
            </a:pPr>
            <a:r>
              <a:rPr lang="el-GR" sz="2400" b="1" dirty="0">
                <a:solidFill>
                  <a:srgbClr val="FF3300"/>
                </a:solidFill>
                <a:latin typeface="+mn-lt"/>
              </a:rPr>
              <a:t>             Τομέας Περιβαλλοντικής Υγείας </a:t>
            </a:r>
          </a:p>
          <a:p>
            <a:pPr algn="just">
              <a:lnSpc>
                <a:spcPct val="170000"/>
              </a:lnSpc>
              <a:defRPr/>
            </a:pPr>
            <a:endParaRPr lang="el-GR" b="1" dirty="0">
              <a:solidFill>
                <a:srgbClr val="FF3300"/>
              </a:solidFill>
              <a:latin typeface="+mn-lt"/>
            </a:endParaRPr>
          </a:p>
          <a:p>
            <a:pPr algn="r">
              <a:lnSpc>
                <a:spcPct val="170000"/>
              </a:lnSpc>
              <a:defRPr/>
            </a:pPr>
            <a:r>
              <a:rPr lang="el-GR" sz="1400" b="1" dirty="0">
                <a:solidFill>
                  <a:srgbClr val="FF3300"/>
                </a:solidFill>
                <a:latin typeface="+mn-lt"/>
              </a:rPr>
              <a:t>Κωνσταντίνος </a:t>
            </a:r>
            <a:r>
              <a:rPr lang="el-GR" sz="1400" b="1" dirty="0" err="1">
                <a:solidFill>
                  <a:srgbClr val="FF3300"/>
                </a:solidFill>
                <a:latin typeface="+mn-lt"/>
              </a:rPr>
              <a:t>Ντελέζος</a:t>
            </a:r>
            <a:endParaRPr lang="en-US" sz="1400" b="1" dirty="0">
              <a:solidFill>
                <a:srgbClr val="FF3300"/>
              </a:solidFill>
              <a:latin typeface="+mn-lt"/>
            </a:endParaRPr>
          </a:p>
          <a:p>
            <a:pPr algn="r">
              <a:lnSpc>
                <a:spcPct val="170000"/>
              </a:lnSpc>
              <a:defRPr/>
            </a:pPr>
            <a:r>
              <a:rPr lang="el-GR" sz="1400" b="1" dirty="0">
                <a:solidFill>
                  <a:srgbClr val="FF3300"/>
                </a:solidFill>
                <a:latin typeface="+mn-lt"/>
              </a:rPr>
              <a:t>  Υγιεινολόγος Μ</a:t>
            </a:r>
            <a:r>
              <a:rPr lang="en-US" sz="1400" b="1" dirty="0" err="1">
                <a:solidFill>
                  <a:srgbClr val="FF3300"/>
                </a:solidFill>
                <a:latin typeface="+mn-lt"/>
              </a:rPr>
              <a:t>sc</a:t>
            </a:r>
            <a:r>
              <a:rPr lang="el-GR" sz="1400" b="1" dirty="0">
                <a:solidFill>
                  <a:srgbClr val="FF3300"/>
                </a:solidFill>
                <a:latin typeface="+mn-lt"/>
              </a:rPr>
              <a:t> ,</a:t>
            </a:r>
            <a:r>
              <a:rPr lang="en-US" sz="1400" b="1" dirty="0" err="1">
                <a:solidFill>
                  <a:srgbClr val="FF3300"/>
                </a:solidFill>
                <a:latin typeface="+mn-lt"/>
              </a:rPr>
              <a:t>PhDc</a:t>
            </a:r>
            <a:endParaRPr lang="el-GR" sz="1400" b="1" dirty="0">
              <a:solidFill>
                <a:srgbClr val="FF3300"/>
              </a:solidFill>
              <a:latin typeface="+mn-lt"/>
            </a:endParaRPr>
          </a:p>
          <a:p>
            <a:pPr algn="r">
              <a:lnSpc>
                <a:spcPct val="170000"/>
              </a:lnSpc>
              <a:defRPr/>
            </a:pPr>
            <a:r>
              <a:rPr lang="el-GR" sz="1400" b="1" dirty="0">
                <a:solidFill>
                  <a:srgbClr val="FF3300"/>
                </a:solidFill>
                <a:latin typeface="+mn-lt"/>
              </a:rPr>
              <a:t>       Λέκτορας   Εφαρμογών </a:t>
            </a:r>
          </a:p>
          <a:p>
            <a:pPr algn="just">
              <a:lnSpc>
                <a:spcPct val="170000"/>
              </a:lnSpc>
              <a:defRPr/>
            </a:pPr>
            <a:endParaRPr lang="el-GR" b="1" dirty="0">
              <a:solidFill>
                <a:srgbClr val="FFFF66"/>
              </a:solidFill>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1989138"/>
            <a:ext cx="8229600" cy="4104158"/>
          </a:xfrm>
        </p:spPr>
        <p:txBody>
          <a:bodyPr/>
          <a:lstStyle/>
          <a:p>
            <a:pPr eaLnBrk="1" hangingPunct="1">
              <a:lnSpc>
                <a:spcPct val="110000"/>
              </a:lnSpc>
              <a:buFont typeface="Arial" pitchFamily="34" charset="0"/>
              <a:buChar char="•"/>
              <a:defRPr/>
            </a:pPr>
            <a:r>
              <a:rPr lang="el-GR" sz="1800" b="1" dirty="0">
                <a:solidFill>
                  <a:schemeClr val="tx2"/>
                </a:solidFill>
              </a:rPr>
              <a:t>Είτε αυτοδύναμα</a:t>
            </a:r>
          </a:p>
          <a:p>
            <a:pPr eaLnBrk="1" hangingPunct="1">
              <a:lnSpc>
                <a:spcPct val="110000"/>
              </a:lnSpc>
              <a:buFont typeface="Arial" pitchFamily="34" charset="0"/>
              <a:buChar char="•"/>
              <a:defRPr/>
            </a:pPr>
            <a:r>
              <a:rPr lang="el-GR" sz="1800" b="1" dirty="0">
                <a:solidFill>
                  <a:schemeClr val="tx2"/>
                </a:solidFill>
              </a:rPr>
              <a:t>Είτε σε συνεργασία με άλλους επιστήμονες </a:t>
            </a:r>
          </a:p>
          <a:p>
            <a:pPr eaLnBrk="1" hangingPunct="1">
              <a:lnSpc>
                <a:spcPct val="110000"/>
              </a:lnSpc>
              <a:buFont typeface="Arial" pitchFamily="34" charset="0"/>
              <a:buChar char="•"/>
              <a:defRPr/>
            </a:pPr>
            <a:endParaRPr lang="el-GR" sz="1800" b="1" dirty="0">
              <a:solidFill>
                <a:schemeClr val="tx2"/>
              </a:solidFill>
            </a:endParaRPr>
          </a:p>
          <a:p>
            <a:pPr marL="457200" indent="-457200" eaLnBrk="1" hangingPunct="1">
              <a:lnSpc>
                <a:spcPct val="110000"/>
              </a:lnSpc>
              <a:buClr>
                <a:srgbClr val="FF3300"/>
              </a:buClr>
              <a:buFont typeface="+mj-lt"/>
              <a:buAutoNum type="alphaUcPeriod"/>
              <a:defRPr/>
            </a:pPr>
            <a:r>
              <a:rPr lang="el-GR" sz="1800" b="1" dirty="0"/>
              <a:t>Με την μελέτη των υγιεινολογικών προβλημάτων.</a:t>
            </a:r>
          </a:p>
          <a:p>
            <a:pPr marL="457200" indent="-457200" eaLnBrk="1" hangingPunct="1">
              <a:lnSpc>
                <a:spcPct val="110000"/>
              </a:lnSpc>
              <a:buClr>
                <a:srgbClr val="FF3300"/>
              </a:buClr>
              <a:buFont typeface="+mj-lt"/>
              <a:buAutoNum type="alphaUcPeriod"/>
              <a:defRPr/>
            </a:pPr>
            <a:endParaRPr lang="el-GR" sz="1800" b="1" dirty="0"/>
          </a:p>
          <a:p>
            <a:pPr marL="457200" indent="-457200" eaLnBrk="1" hangingPunct="1">
              <a:lnSpc>
                <a:spcPct val="110000"/>
              </a:lnSpc>
              <a:buClr>
                <a:srgbClr val="FF3300"/>
              </a:buClr>
              <a:buFont typeface="+mj-lt"/>
              <a:buAutoNum type="alphaUcPeriod"/>
              <a:defRPr/>
            </a:pPr>
            <a:endParaRPr lang="el-GR" sz="1800" b="1" dirty="0"/>
          </a:p>
          <a:p>
            <a:pPr marL="457200" indent="-457200" eaLnBrk="1" hangingPunct="1">
              <a:lnSpc>
                <a:spcPct val="110000"/>
              </a:lnSpc>
              <a:buClr>
                <a:srgbClr val="FF3300"/>
              </a:buClr>
              <a:buFont typeface="+mj-lt"/>
              <a:buAutoNum type="alphaUcPeriod"/>
              <a:defRPr/>
            </a:pPr>
            <a:r>
              <a:rPr lang="el-GR" sz="1800" b="1" dirty="0"/>
              <a:t>Ασκούν έλεγχο στις συνθήκες και τα αίτια που επηρεάζουν ή βλάπτουν την υγεία του ανθρώπου.</a:t>
            </a:r>
          </a:p>
          <a:p>
            <a:pPr marL="0" indent="0" eaLnBrk="1" hangingPunct="1">
              <a:lnSpc>
                <a:spcPct val="110000"/>
              </a:lnSpc>
              <a:buClr>
                <a:srgbClr val="FF3300"/>
              </a:buClr>
              <a:buNone/>
              <a:defRPr/>
            </a:pPr>
            <a:endParaRPr lang="el-GR" sz="1800" b="1" dirty="0"/>
          </a:p>
        </p:txBody>
      </p:sp>
      <p:sp>
        <p:nvSpPr>
          <p:cNvPr id="8197" name="Rectangle 5"/>
          <p:cNvSpPr>
            <a:spLocks noChangeArrowheads="1"/>
          </p:cNvSpPr>
          <p:nvPr/>
        </p:nvSpPr>
        <p:spPr bwMode="auto">
          <a:xfrm>
            <a:off x="735013" y="1052513"/>
            <a:ext cx="2757487" cy="720725"/>
          </a:xfrm>
          <a:prstGeom prst="rect">
            <a:avLst/>
          </a:prstGeom>
          <a:noFill/>
          <a:ln w="9525">
            <a:noFill/>
            <a:miter lim="800000"/>
            <a:headEnd/>
            <a:tailEnd/>
          </a:ln>
          <a:effectLst/>
        </p:spPr>
        <p:txBody>
          <a:bodyPr/>
          <a:lstStyle/>
          <a:p>
            <a:pPr marL="342900" indent="-342900">
              <a:lnSpc>
                <a:spcPct val="140000"/>
              </a:lnSpc>
              <a:spcBef>
                <a:spcPct val="20000"/>
              </a:spcBef>
              <a:buClr>
                <a:schemeClr val="hlink"/>
              </a:buClr>
              <a:buSzPct val="90000"/>
              <a:buFont typeface="Wingdings" pitchFamily="2" charset="2"/>
              <a:buNone/>
              <a:defRPr/>
            </a:pPr>
            <a:r>
              <a:rPr lang="el-GR" sz="2400" b="1" dirty="0">
                <a:solidFill>
                  <a:srgbClr val="FF3300"/>
                </a:solidFill>
                <a:effectLst>
                  <a:outerShdw blurRad="38100" dist="38100" dir="2700000" algn="tl">
                    <a:srgbClr val="000000"/>
                  </a:outerShdw>
                </a:effectLst>
              </a:rPr>
              <a:t>Ασχολούνται:</a:t>
            </a:r>
          </a:p>
        </p:txBody>
      </p:sp>
      <p:sp>
        <p:nvSpPr>
          <p:cNvPr id="8198" name="Rectangle 6"/>
          <p:cNvSpPr>
            <a:spLocks noChangeArrowheads="1"/>
          </p:cNvSpPr>
          <p:nvPr/>
        </p:nvSpPr>
        <p:spPr bwMode="auto">
          <a:xfrm>
            <a:off x="4572000" y="404813"/>
            <a:ext cx="3960813" cy="720725"/>
          </a:xfrm>
          <a:prstGeom prst="rect">
            <a:avLst/>
          </a:prstGeom>
          <a:noFill/>
          <a:ln w="9525">
            <a:noFill/>
            <a:miter lim="800000"/>
            <a:headEnd/>
            <a:tailEnd/>
          </a:ln>
          <a:effectLst/>
        </p:spPr>
        <p:txBody>
          <a:bodyPr/>
          <a:lstStyle/>
          <a:p>
            <a:pPr>
              <a:lnSpc>
                <a:spcPct val="140000"/>
              </a:lnSpc>
              <a:spcBef>
                <a:spcPct val="20000"/>
              </a:spcBef>
              <a:buClr>
                <a:schemeClr val="hlink"/>
              </a:buClr>
              <a:buSzPct val="90000"/>
              <a:buFont typeface="Wingdings" pitchFamily="2" charset="2"/>
              <a:buNone/>
              <a:defRPr/>
            </a:pPr>
            <a:r>
              <a:rPr lang="el-GR" sz="2400" b="1">
                <a:effectLst>
                  <a:outerShdw blurRad="38100" dist="38100" dir="2700000" algn="tl">
                    <a:srgbClr val="000000"/>
                  </a:outerShdw>
                </a:effectLst>
              </a:rPr>
              <a:t>Δημόσιο Τομέα</a:t>
            </a:r>
          </a:p>
        </p:txBody>
      </p:sp>
      <p:sp>
        <p:nvSpPr>
          <p:cNvPr id="8199" name="Rectangle 7"/>
          <p:cNvSpPr>
            <a:spLocks noChangeArrowheads="1"/>
          </p:cNvSpPr>
          <p:nvPr/>
        </p:nvSpPr>
        <p:spPr bwMode="auto">
          <a:xfrm>
            <a:off x="4572000" y="1412875"/>
            <a:ext cx="3960813" cy="720725"/>
          </a:xfrm>
          <a:prstGeom prst="rect">
            <a:avLst/>
          </a:prstGeom>
          <a:noFill/>
          <a:ln w="9525">
            <a:noFill/>
            <a:miter lim="800000"/>
            <a:headEnd/>
            <a:tailEnd/>
          </a:ln>
          <a:effectLst/>
        </p:spPr>
        <p:txBody>
          <a:bodyPr/>
          <a:lstStyle/>
          <a:p>
            <a:pPr>
              <a:lnSpc>
                <a:spcPct val="140000"/>
              </a:lnSpc>
              <a:spcBef>
                <a:spcPct val="20000"/>
              </a:spcBef>
              <a:buClr>
                <a:schemeClr val="hlink"/>
              </a:buClr>
              <a:buSzPct val="90000"/>
              <a:buFont typeface="Wingdings" pitchFamily="2" charset="2"/>
              <a:buNone/>
              <a:defRPr/>
            </a:pPr>
            <a:r>
              <a:rPr lang="el-GR" sz="2400" b="1">
                <a:effectLst>
                  <a:outerShdw blurRad="38100" dist="38100" dir="2700000" algn="tl">
                    <a:srgbClr val="000000"/>
                  </a:outerShdw>
                </a:effectLst>
              </a:rPr>
              <a:t>Ιδιωτικό Τομέα</a:t>
            </a:r>
          </a:p>
        </p:txBody>
      </p:sp>
      <p:sp>
        <p:nvSpPr>
          <p:cNvPr id="6151" name="Line 8"/>
          <p:cNvSpPr>
            <a:spLocks noChangeShapeType="1"/>
          </p:cNvSpPr>
          <p:nvPr/>
        </p:nvSpPr>
        <p:spPr bwMode="auto">
          <a:xfrm flipV="1">
            <a:off x="3059113" y="765175"/>
            <a:ext cx="1512887" cy="647700"/>
          </a:xfrm>
          <a:prstGeom prst="line">
            <a:avLst/>
          </a:prstGeom>
          <a:noFill/>
          <a:ln w="38100">
            <a:solidFill>
              <a:srgbClr val="FF3300"/>
            </a:solidFill>
            <a:round/>
            <a:headEnd/>
            <a:tailEnd type="triangle" w="med" len="med"/>
          </a:ln>
        </p:spPr>
        <p:txBody>
          <a:bodyPr/>
          <a:lstStyle/>
          <a:p>
            <a:endParaRPr lang="el-GR"/>
          </a:p>
        </p:txBody>
      </p:sp>
      <p:sp>
        <p:nvSpPr>
          <p:cNvPr id="6152" name="Line 9"/>
          <p:cNvSpPr>
            <a:spLocks noChangeShapeType="1"/>
          </p:cNvSpPr>
          <p:nvPr/>
        </p:nvSpPr>
        <p:spPr bwMode="auto">
          <a:xfrm>
            <a:off x="3059113" y="1412875"/>
            <a:ext cx="1512887" cy="360363"/>
          </a:xfrm>
          <a:prstGeom prst="line">
            <a:avLst/>
          </a:prstGeom>
          <a:noFill/>
          <a:ln w="38100">
            <a:solidFill>
              <a:srgbClr val="FF3300"/>
            </a:solidFill>
            <a:round/>
            <a:headEnd/>
            <a:tailEnd type="triangle" w="med" len="med"/>
          </a:ln>
        </p:spPr>
        <p:txBody>
          <a:bodyPr/>
          <a:lstStyle/>
          <a:p>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630237"/>
          </a:xfrm>
        </p:spPr>
        <p:txBody>
          <a:bodyPr/>
          <a:lstStyle/>
          <a:p>
            <a:pPr eaLnBrk="1" hangingPunct="1">
              <a:defRPr/>
            </a:pPr>
            <a:r>
              <a:rPr lang="el-GR" sz="3200" b="1" dirty="0">
                <a:solidFill>
                  <a:srgbClr val="FF0000"/>
                </a:solidFill>
              </a:rPr>
              <a:t>Δικαίωμα Απασχόλησης</a:t>
            </a:r>
          </a:p>
        </p:txBody>
      </p:sp>
      <p:sp>
        <p:nvSpPr>
          <p:cNvPr id="9219" name="Rectangle 3"/>
          <p:cNvSpPr>
            <a:spLocks noGrp="1" noChangeArrowheads="1"/>
          </p:cNvSpPr>
          <p:nvPr>
            <p:ph type="body" idx="1"/>
          </p:nvPr>
        </p:nvSpPr>
        <p:spPr>
          <a:xfrm>
            <a:off x="457200" y="1303338"/>
            <a:ext cx="8229600" cy="4933950"/>
          </a:xfrm>
        </p:spPr>
        <p:txBody>
          <a:bodyPr/>
          <a:lstStyle/>
          <a:p>
            <a:pPr eaLnBrk="1" hangingPunct="1">
              <a:lnSpc>
                <a:spcPct val="90000"/>
              </a:lnSpc>
              <a:defRPr/>
            </a:pPr>
            <a:r>
              <a:rPr lang="el-GR" sz="1800" b="1" dirty="0"/>
              <a:t>Διευθύνσεις Περιβαλλοντικής Υγιεινής και Υγειονομικού ελέγχου  των Περιφερειών</a:t>
            </a:r>
          </a:p>
          <a:p>
            <a:pPr eaLnBrk="1" hangingPunct="1">
              <a:lnSpc>
                <a:spcPct val="90000"/>
              </a:lnSpc>
              <a:buFont typeface="Wingdings" pitchFamily="2" charset="2"/>
              <a:buNone/>
              <a:defRPr/>
            </a:pPr>
            <a:r>
              <a:rPr lang="el-GR" sz="1800" b="1" dirty="0"/>
              <a:t>     για την </a:t>
            </a:r>
            <a:r>
              <a:rPr lang="el-GR" sz="1800" b="1" dirty="0">
                <a:solidFill>
                  <a:schemeClr val="tx2"/>
                </a:solidFill>
              </a:rPr>
              <a:t>άσκηση Υγειονομικού Ελέγχου:</a:t>
            </a:r>
          </a:p>
          <a:p>
            <a:pPr eaLnBrk="1" hangingPunct="1">
              <a:lnSpc>
                <a:spcPct val="90000"/>
              </a:lnSpc>
              <a:buFont typeface="Wingdings" pitchFamily="2" charset="2"/>
              <a:buNone/>
              <a:defRPr/>
            </a:pPr>
            <a:endParaRPr lang="el-GR" sz="1800" b="1" dirty="0">
              <a:solidFill>
                <a:srgbClr val="FFFF00"/>
              </a:solidFill>
            </a:endParaRPr>
          </a:p>
          <a:p>
            <a:pPr eaLnBrk="1" hangingPunct="1">
              <a:lnSpc>
                <a:spcPct val="90000"/>
              </a:lnSpc>
              <a:buClr>
                <a:srgbClr val="FF3300"/>
              </a:buClr>
              <a:buFont typeface="Wingdings" pitchFamily="2" charset="2"/>
              <a:buChar char="ü"/>
              <a:defRPr/>
            </a:pPr>
            <a:r>
              <a:rPr lang="el-GR" sz="1800" b="1" dirty="0"/>
              <a:t>Των πάσης φύσεως επιχειρήσεων </a:t>
            </a:r>
          </a:p>
          <a:p>
            <a:pPr eaLnBrk="1" hangingPunct="1">
              <a:lnSpc>
                <a:spcPct val="90000"/>
              </a:lnSpc>
              <a:buClr>
                <a:srgbClr val="FF3300"/>
              </a:buClr>
              <a:buFont typeface="Wingdings" pitchFamily="2" charset="2"/>
              <a:buChar char="ü"/>
              <a:defRPr/>
            </a:pPr>
            <a:endParaRPr lang="el-GR" sz="1800" b="1" dirty="0"/>
          </a:p>
          <a:p>
            <a:pPr eaLnBrk="1" hangingPunct="1">
              <a:lnSpc>
                <a:spcPct val="90000"/>
              </a:lnSpc>
              <a:buClr>
                <a:srgbClr val="FF3300"/>
              </a:buClr>
              <a:buFont typeface="Wingdings" pitchFamily="2" charset="2"/>
              <a:buChar char="ü"/>
              <a:defRPr/>
            </a:pPr>
            <a:r>
              <a:rPr lang="el-GR" sz="1800" b="1" dirty="0"/>
              <a:t>Των τροφίμων, ποτών και μεταλλικών νερών</a:t>
            </a:r>
          </a:p>
          <a:p>
            <a:pPr eaLnBrk="1" hangingPunct="1">
              <a:lnSpc>
                <a:spcPct val="90000"/>
              </a:lnSpc>
              <a:buClr>
                <a:srgbClr val="FF3300"/>
              </a:buClr>
              <a:buFont typeface="Wingdings" pitchFamily="2" charset="2"/>
              <a:buChar char="ü"/>
              <a:defRPr/>
            </a:pPr>
            <a:endParaRPr lang="el-GR" sz="1800" b="1" dirty="0"/>
          </a:p>
          <a:p>
            <a:pPr eaLnBrk="1" hangingPunct="1">
              <a:lnSpc>
                <a:spcPct val="90000"/>
              </a:lnSpc>
              <a:buClr>
                <a:srgbClr val="FF3300"/>
              </a:buClr>
              <a:buFont typeface="Wingdings" pitchFamily="2" charset="2"/>
              <a:buChar char="ü"/>
              <a:defRPr/>
            </a:pPr>
            <a:r>
              <a:rPr lang="el-GR" sz="1800" b="1" dirty="0"/>
              <a:t>Των μέσων μεταφοράς </a:t>
            </a:r>
          </a:p>
          <a:p>
            <a:pPr eaLnBrk="1" hangingPunct="1">
              <a:lnSpc>
                <a:spcPct val="90000"/>
              </a:lnSpc>
              <a:buClr>
                <a:srgbClr val="FF3300"/>
              </a:buClr>
              <a:buFont typeface="Wingdings" pitchFamily="2" charset="2"/>
              <a:buChar char="ü"/>
              <a:defRPr/>
            </a:pPr>
            <a:endParaRPr lang="el-GR" sz="1800" b="1" dirty="0"/>
          </a:p>
          <a:p>
            <a:pPr eaLnBrk="1" hangingPunct="1">
              <a:lnSpc>
                <a:spcPct val="90000"/>
              </a:lnSpc>
              <a:buClr>
                <a:srgbClr val="FF3300"/>
              </a:buClr>
              <a:buFont typeface="Wingdings" pitchFamily="2" charset="2"/>
              <a:buChar char="ü"/>
              <a:defRPr/>
            </a:pPr>
            <a:r>
              <a:rPr lang="el-GR" sz="1800" b="1" dirty="0"/>
              <a:t>Της ύδρευσης </a:t>
            </a:r>
          </a:p>
          <a:p>
            <a:pPr eaLnBrk="1" hangingPunct="1">
              <a:lnSpc>
                <a:spcPct val="90000"/>
              </a:lnSpc>
              <a:buClr>
                <a:srgbClr val="FF3300"/>
              </a:buClr>
              <a:buFont typeface="Wingdings" pitchFamily="2" charset="2"/>
              <a:buChar char="ü"/>
              <a:defRPr/>
            </a:pPr>
            <a:r>
              <a:rPr lang="el-GR" sz="1800" b="1" dirty="0"/>
              <a:t>Της αποχέτευσης </a:t>
            </a:r>
          </a:p>
          <a:p>
            <a:pPr eaLnBrk="1" hangingPunct="1">
              <a:lnSpc>
                <a:spcPct val="90000"/>
              </a:lnSpc>
              <a:buClr>
                <a:srgbClr val="FF3300"/>
              </a:buClr>
              <a:buFont typeface="Wingdings" pitchFamily="2" charset="2"/>
              <a:buChar char="ü"/>
              <a:defRPr/>
            </a:pPr>
            <a:endParaRPr lang="el-GR" sz="1800" b="1" dirty="0"/>
          </a:p>
          <a:p>
            <a:pPr eaLnBrk="1" hangingPunct="1">
              <a:lnSpc>
                <a:spcPct val="90000"/>
              </a:lnSpc>
              <a:buClr>
                <a:srgbClr val="FF3300"/>
              </a:buClr>
              <a:buFont typeface="Wingdings" pitchFamily="2" charset="2"/>
              <a:buChar char="ü"/>
              <a:defRPr/>
            </a:pPr>
            <a:r>
              <a:rPr lang="el-GR" sz="1800" b="1" dirty="0"/>
              <a:t>Της συλλογής, αποκομιδής και διάθεσης απορριμμάτων και υγρών αποβλήτων</a:t>
            </a:r>
          </a:p>
          <a:p>
            <a:pPr eaLnBrk="1" hangingPunct="1">
              <a:lnSpc>
                <a:spcPct val="90000"/>
              </a:lnSpc>
              <a:buClr>
                <a:srgbClr val="FF3300"/>
              </a:buClr>
              <a:buFont typeface="Wingdings" pitchFamily="2" charset="2"/>
              <a:buChar char="ü"/>
              <a:defRPr/>
            </a:pPr>
            <a:endParaRPr lang="el-GR" sz="1800" b="1" dirty="0"/>
          </a:p>
          <a:p>
            <a:pPr eaLnBrk="1" hangingPunct="1">
              <a:lnSpc>
                <a:spcPct val="90000"/>
              </a:lnSpc>
              <a:buClr>
                <a:srgbClr val="FF3300"/>
              </a:buClr>
              <a:buFont typeface="Wingdings" pitchFamily="2" charset="2"/>
              <a:buChar char="ü"/>
              <a:defRPr/>
            </a:pPr>
            <a:r>
              <a:rPr lang="el-GR" sz="1800" b="1" dirty="0"/>
              <a:t>Των καλλυντικών και απορρυπαντικών</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229600" cy="630237"/>
          </a:xfrm>
        </p:spPr>
        <p:txBody>
          <a:bodyPr/>
          <a:lstStyle/>
          <a:p>
            <a:pPr eaLnBrk="1" hangingPunct="1">
              <a:defRPr/>
            </a:pPr>
            <a:r>
              <a:rPr lang="el-GR" sz="3200" b="1" dirty="0">
                <a:solidFill>
                  <a:srgbClr val="FF0000"/>
                </a:solidFill>
              </a:rPr>
              <a:t>Άσκηση Υγειονομικού Ελέγχου</a:t>
            </a:r>
          </a:p>
        </p:txBody>
      </p:sp>
      <p:sp>
        <p:nvSpPr>
          <p:cNvPr id="10243" name="Rectangle 3"/>
          <p:cNvSpPr>
            <a:spLocks noGrp="1" noChangeArrowheads="1"/>
          </p:cNvSpPr>
          <p:nvPr>
            <p:ph type="body" idx="1"/>
          </p:nvPr>
        </p:nvSpPr>
        <p:spPr>
          <a:xfrm>
            <a:off x="179388" y="981075"/>
            <a:ext cx="8229600" cy="3421063"/>
          </a:xfrm>
        </p:spPr>
        <p:txBody>
          <a:bodyPr/>
          <a:lstStyle/>
          <a:p>
            <a:pPr eaLnBrk="1" hangingPunct="1">
              <a:buFont typeface="Arial" pitchFamily="34" charset="0"/>
              <a:buChar char="•"/>
              <a:defRPr/>
            </a:pPr>
            <a:r>
              <a:rPr lang="el-GR" sz="1800" b="1" dirty="0"/>
              <a:t>Στους χώρους </a:t>
            </a:r>
          </a:p>
          <a:p>
            <a:pPr eaLnBrk="1" hangingPunct="1">
              <a:buFont typeface="Arial" pitchFamily="34" charset="0"/>
              <a:buChar char="•"/>
              <a:defRPr/>
            </a:pPr>
            <a:r>
              <a:rPr lang="el-GR" sz="1800" b="1" dirty="0"/>
              <a:t>Στον εξοπλισμό </a:t>
            </a:r>
          </a:p>
          <a:p>
            <a:pPr eaLnBrk="1" hangingPunct="1">
              <a:buFont typeface="Arial" pitchFamily="34" charset="0"/>
              <a:buChar char="•"/>
              <a:defRPr/>
            </a:pPr>
            <a:r>
              <a:rPr lang="el-GR" sz="1800" b="1" dirty="0"/>
              <a:t>Στις μεθόδους:</a:t>
            </a:r>
          </a:p>
        </p:txBody>
      </p:sp>
      <p:sp>
        <p:nvSpPr>
          <p:cNvPr id="10245" name="Rectangle 5"/>
          <p:cNvSpPr>
            <a:spLocks noChangeArrowheads="1"/>
          </p:cNvSpPr>
          <p:nvPr/>
        </p:nvSpPr>
        <p:spPr bwMode="auto">
          <a:xfrm>
            <a:off x="261938" y="4365625"/>
            <a:ext cx="5384800" cy="1981200"/>
          </a:xfrm>
          <a:prstGeom prst="rect">
            <a:avLst/>
          </a:prstGeom>
          <a:noFill/>
          <a:ln w="9525">
            <a:noFill/>
            <a:miter lim="800000"/>
            <a:headEnd/>
            <a:tailEnd/>
          </a:ln>
          <a:effectLst/>
        </p:spPr>
        <p:txBody>
          <a:bodyPr/>
          <a:lstStyle/>
          <a:p>
            <a:pPr marL="342900" indent="-342900">
              <a:lnSpc>
                <a:spcPct val="80000"/>
              </a:lnSpc>
              <a:spcBef>
                <a:spcPct val="20000"/>
              </a:spcBef>
              <a:buClr>
                <a:schemeClr val="hlink"/>
              </a:buClr>
              <a:buSzPct val="90000"/>
              <a:buFont typeface="Arial" pitchFamily="34" charset="0"/>
              <a:buChar char="•"/>
              <a:defRPr/>
            </a:pPr>
            <a:r>
              <a:rPr lang="el-GR" b="1" dirty="0">
                <a:effectLst>
                  <a:outerShdw blurRad="38100" dist="38100" dir="2700000" algn="tl">
                    <a:srgbClr val="000000"/>
                  </a:outerShdw>
                </a:effectLst>
              </a:rPr>
              <a:t>Στους σταυλισμούς, στα σφαγεία </a:t>
            </a:r>
          </a:p>
          <a:p>
            <a:pPr marL="342900" indent="-342900">
              <a:lnSpc>
                <a:spcPct val="80000"/>
              </a:lnSpc>
              <a:spcBef>
                <a:spcPct val="20000"/>
              </a:spcBef>
              <a:buClr>
                <a:schemeClr val="hlink"/>
              </a:buClr>
              <a:buSzPct val="90000"/>
              <a:buFont typeface="Arial" pitchFamily="34" charset="0"/>
              <a:buChar char="•"/>
              <a:defRPr/>
            </a:pPr>
            <a:r>
              <a:rPr lang="el-GR" b="1" dirty="0">
                <a:effectLst>
                  <a:outerShdw blurRad="38100" dist="38100" dir="2700000" algn="tl">
                    <a:srgbClr val="000000"/>
                  </a:outerShdw>
                </a:effectLst>
              </a:rPr>
              <a:t>Στις κατασκηνώσεις </a:t>
            </a:r>
          </a:p>
          <a:p>
            <a:pPr marL="342900" indent="-342900">
              <a:lnSpc>
                <a:spcPct val="80000"/>
              </a:lnSpc>
              <a:spcBef>
                <a:spcPct val="20000"/>
              </a:spcBef>
              <a:buClr>
                <a:schemeClr val="hlink"/>
              </a:buClr>
              <a:buSzPct val="90000"/>
              <a:buFont typeface="Arial" pitchFamily="34" charset="0"/>
              <a:buChar char="•"/>
              <a:defRPr/>
            </a:pPr>
            <a:r>
              <a:rPr lang="el-GR" b="1" dirty="0">
                <a:effectLst>
                  <a:outerShdw blurRad="38100" dist="38100" dir="2700000" algn="tl">
                    <a:srgbClr val="000000"/>
                  </a:outerShdw>
                </a:effectLst>
              </a:rPr>
              <a:t>Στις λουτρικές εγκαταστάσεις </a:t>
            </a:r>
          </a:p>
          <a:p>
            <a:pPr marL="342900" indent="-342900">
              <a:lnSpc>
                <a:spcPct val="80000"/>
              </a:lnSpc>
              <a:spcBef>
                <a:spcPct val="20000"/>
              </a:spcBef>
              <a:buClr>
                <a:schemeClr val="hlink"/>
              </a:buClr>
              <a:buSzPct val="90000"/>
              <a:buFont typeface="Arial" pitchFamily="34" charset="0"/>
              <a:buChar char="•"/>
              <a:defRPr/>
            </a:pPr>
            <a:r>
              <a:rPr lang="el-GR" b="1" dirty="0">
                <a:effectLst>
                  <a:outerShdw blurRad="38100" dist="38100" dir="2700000" algn="tl">
                    <a:srgbClr val="000000"/>
                  </a:outerShdw>
                </a:effectLst>
              </a:rPr>
              <a:t>Στους βιολογικούς καθαρισμούς </a:t>
            </a:r>
          </a:p>
          <a:p>
            <a:pPr marL="342900" indent="-342900">
              <a:lnSpc>
                <a:spcPct val="80000"/>
              </a:lnSpc>
              <a:spcBef>
                <a:spcPct val="20000"/>
              </a:spcBef>
              <a:buClr>
                <a:schemeClr val="hlink"/>
              </a:buClr>
              <a:buSzPct val="90000"/>
              <a:buFont typeface="Arial" pitchFamily="34" charset="0"/>
              <a:buChar char="•"/>
              <a:defRPr/>
            </a:pPr>
            <a:r>
              <a:rPr lang="el-GR" b="1" dirty="0">
                <a:effectLst>
                  <a:outerShdw blurRad="38100" dist="38100" dir="2700000" algn="tl">
                    <a:srgbClr val="000000"/>
                  </a:outerShdw>
                </a:effectLst>
              </a:rPr>
              <a:t>Στα κοιμητήρια</a:t>
            </a:r>
          </a:p>
        </p:txBody>
      </p:sp>
      <p:sp>
        <p:nvSpPr>
          <p:cNvPr id="10246" name="Rectangle 6"/>
          <p:cNvSpPr>
            <a:spLocks noChangeArrowheads="1"/>
          </p:cNvSpPr>
          <p:nvPr/>
        </p:nvSpPr>
        <p:spPr bwMode="auto">
          <a:xfrm>
            <a:off x="2771800" y="1916832"/>
            <a:ext cx="4608512" cy="2303463"/>
          </a:xfrm>
          <a:prstGeom prst="rect">
            <a:avLst/>
          </a:prstGeom>
          <a:noFill/>
          <a:ln w="9525">
            <a:noFill/>
            <a:miter lim="800000"/>
            <a:headEnd/>
            <a:tailEnd/>
          </a:ln>
          <a:effectLst/>
        </p:spPr>
        <p:txBody>
          <a:bodyPr/>
          <a:lstStyle/>
          <a:p>
            <a:pPr marL="268288" indent="-268288">
              <a:lnSpc>
                <a:spcPct val="80000"/>
              </a:lnSpc>
              <a:spcBef>
                <a:spcPct val="20000"/>
              </a:spcBef>
              <a:buClr>
                <a:srgbClr val="FF3300"/>
              </a:buClr>
              <a:buSzPct val="90000"/>
              <a:defRPr/>
            </a:pPr>
            <a:r>
              <a:rPr lang="el-GR" b="1" dirty="0">
                <a:effectLst>
                  <a:outerShdw blurRad="38100" dist="38100" dir="2700000" algn="tl">
                    <a:srgbClr val="000000"/>
                  </a:outerShdw>
                </a:effectLst>
              </a:rPr>
              <a:t>Παραγωγής </a:t>
            </a:r>
          </a:p>
          <a:p>
            <a:pPr marL="268288" indent="-268288">
              <a:lnSpc>
                <a:spcPct val="80000"/>
              </a:lnSpc>
              <a:spcBef>
                <a:spcPct val="20000"/>
              </a:spcBef>
              <a:buClr>
                <a:srgbClr val="FF3300"/>
              </a:buClr>
              <a:buSzPct val="90000"/>
              <a:defRPr/>
            </a:pPr>
            <a:r>
              <a:rPr lang="el-GR" b="1" dirty="0">
                <a:effectLst>
                  <a:outerShdw blurRad="38100" dist="38100" dir="2700000" algn="tl">
                    <a:srgbClr val="000000"/>
                  </a:outerShdw>
                </a:effectLst>
              </a:rPr>
              <a:t>Επεξεργασίας </a:t>
            </a:r>
          </a:p>
          <a:p>
            <a:pPr marL="268288" indent="-268288">
              <a:lnSpc>
                <a:spcPct val="80000"/>
              </a:lnSpc>
              <a:spcBef>
                <a:spcPct val="20000"/>
              </a:spcBef>
              <a:buClr>
                <a:srgbClr val="FF3300"/>
              </a:buClr>
              <a:buSzPct val="90000"/>
              <a:defRPr/>
            </a:pPr>
            <a:r>
              <a:rPr lang="el-GR" b="1" dirty="0">
                <a:effectLst>
                  <a:outerShdw blurRad="38100" dist="38100" dir="2700000" algn="tl">
                    <a:srgbClr val="000000"/>
                  </a:outerShdw>
                </a:effectLst>
              </a:rPr>
              <a:t>Βιομηχανοποίησης </a:t>
            </a:r>
          </a:p>
          <a:p>
            <a:pPr marL="268288" indent="-268288">
              <a:lnSpc>
                <a:spcPct val="80000"/>
              </a:lnSpc>
              <a:spcBef>
                <a:spcPct val="20000"/>
              </a:spcBef>
              <a:buClr>
                <a:srgbClr val="FF3300"/>
              </a:buClr>
              <a:buSzPct val="90000"/>
              <a:defRPr/>
            </a:pPr>
            <a:r>
              <a:rPr lang="el-GR" b="1" dirty="0">
                <a:effectLst>
                  <a:outerShdw blurRad="38100" dist="38100" dir="2700000" algn="tl">
                    <a:srgbClr val="000000"/>
                  </a:outerShdw>
                </a:effectLst>
              </a:rPr>
              <a:t>Συντήρησης </a:t>
            </a:r>
          </a:p>
          <a:p>
            <a:pPr marL="268288" indent="-268288">
              <a:lnSpc>
                <a:spcPct val="80000"/>
              </a:lnSpc>
              <a:spcBef>
                <a:spcPct val="20000"/>
              </a:spcBef>
              <a:buClr>
                <a:srgbClr val="FF3300"/>
              </a:buClr>
              <a:buSzPct val="90000"/>
              <a:defRPr/>
            </a:pPr>
            <a:r>
              <a:rPr lang="el-GR" b="1" dirty="0">
                <a:effectLst>
                  <a:outerShdw blurRad="38100" dist="38100" dir="2700000" algn="tl">
                    <a:srgbClr val="000000"/>
                  </a:outerShdw>
                </a:effectLst>
              </a:rPr>
              <a:t>Διακίνησης </a:t>
            </a:r>
          </a:p>
          <a:p>
            <a:pPr marL="268288" indent="-268288">
              <a:lnSpc>
                <a:spcPct val="80000"/>
              </a:lnSpc>
              <a:spcBef>
                <a:spcPct val="20000"/>
              </a:spcBef>
              <a:buClr>
                <a:srgbClr val="FF3300"/>
              </a:buClr>
              <a:buSzPct val="90000"/>
              <a:defRPr/>
            </a:pPr>
            <a:r>
              <a:rPr lang="el-GR" b="1" dirty="0">
                <a:effectLst>
                  <a:outerShdw blurRad="38100" dist="38100" dir="2700000" algn="tl">
                    <a:srgbClr val="000000"/>
                  </a:outerShdw>
                </a:effectLst>
              </a:rPr>
              <a:t>Πώλησης και Κατανάλωσης</a:t>
            </a:r>
          </a:p>
        </p:txBody>
      </p:sp>
      <p:sp>
        <p:nvSpPr>
          <p:cNvPr id="10247" name="Rectangle 7"/>
          <p:cNvSpPr>
            <a:spLocks noChangeArrowheads="1"/>
          </p:cNvSpPr>
          <p:nvPr/>
        </p:nvSpPr>
        <p:spPr bwMode="auto">
          <a:xfrm>
            <a:off x="7020272" y="2348880"/>
            <a:ext cx="2160241" cy="1118220"/>
          </a:xfrm>
          <a:prstGeom prst="rect">
            <a:avLst/>
          </a:prstGeom>
          <a:noFill/>
          <a:ln w="9525">
            <a:noFill/>
            <a:miter lim="800000"/>
            <a:headEnd/>
            <a:tailEnd/>
          </a:ln>
          <a:effectLst/>
        </p:spPr>
        <p:txBody>
          <a:bodyPr/>
          <a:lstStyle/>
          <a:p>
            <a:pPr algn="ctr">
              <a:lnSpc>
                <a:spcPct val="80000"/>
              </a:lnSpc>
              <a:spcBef>
                <a:spcPct val="20000"/>
              </a:spcBef>
              <a:buClr>
                <a:srgbClr val="FF3300"/>
              </a:buClr>
              <a:buSzPct val="90000"/>
              <a:buFont typeface="Wingdings" pitchFamily="2" charset="2"/>
              <a:buNone/>
              <a:defRPr/>
            </a:pPr>
            <a:r>
              <a:rPr lang="el-GR" b="1" dirty="0">
                <a:effectLst>
                  <a:outerShdw blurRad="38100" dist="38100" dir="2700000" algn="tl">
                    <a:srgbClr val="000000"/>
                  </a:outerShdw>
                </a:effectLst>
              </a:rPr>
              <a:t>τροφίμων </a:t>
            </a:r>
          </a:p>
          <a:p>
            <a:pPr algn="ctr">
              <a:lnSpc>
                <a:spcPct val="80000"/>
              </a:lnSpc>
              <a:spcBef>
                <a:spcPct val="20000"/>
              </a:spcBef>
              <a:buClr>
                <a:srgbClr val="FF3300"/>
              </a:buClr>
              <a:buSzPct val="90000"/>
              <a:buFont typeface="Wingdings" pitchFamily="2" charset="2"/>
              <a:buNone/>
              <a:defRPr/>
            </a:pPr>
            <a:r>
              <a:rPr lang="el-GR" b="1" dirty="0">
                <a:effectLst>
                  <a:outerShdw blurRad="38100" dist="38100" dir="2700000" algn="tl">
                    <a:srgbClr val="000000"/>
                  </a:outerShdw>
                </a:effectLst>
              </a:rPr>
              <a:t>και ποτών</a:t>
            </a:r>
          </a:p>
        </p:txBody>
      </p:sp>
      <p:sp>
        <p:nvSpPr>
          <p:cNvPr id="8200" name="AutoShape 8"/>
          <p:cNvSpPr>
            <a:spLocks/>
          </p:cNvSpPr>
          <p:nvPr/>
        </p:nvSpPr>
        <p:spPr bwMode="auto">
          <a:xfrm>
            <a:off x="6300192" y="1628800"/>
            <a:ext cx="647700" cy="2160587"/>
          </a:xfrm>
          <a:prstGeom prst="rightBrace">
            <a:avLst>
              <a:gd name="adj1" fmla="val 27798"/>
              <a:gd name="adj2" fmla="val 50000"/>
            </a:avLst>
          </a:prstGeom>
          <a:noFill/>
          <a:ln w="38100">
            <a:solidFill>
              <a:srgbClr val="FFFF00"/>
            </a:solidFill>
            <a:round/>
            <a:headEnd/>
            <a:tailEnd/>
          </a:ln>
        </p:spPr>
        <p:txBody>
          <a:bodyPr wrap="none" anchor="ctr"/>
          <a:lstStyle/>
          <a:p>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7813"/>
            <a:ext cx="8229600" cy="630237"/>
          </a:xfrm>
        </p:spPr>
        <p:txBody>
          <a:bodyPr/>
          <a:lstStyle/>
          <a:p>
            <a:pPr eaLnBrk="1" hangingPunct="1">
              <a:defRPr/>
            </a:pPr>
            <a:r>
              <a:rPr lang="el-GR" sz="2800" b="1" dirty="0">
                <a:solidFill>
                  <a:srgbClr val="FF0000"/>
                </a:solidFill>
              </a:rPr>
              <a:t>Άσκηση Υγειονομικού Ελέγχου </a:t>
            </a:r>
          </a:p>
        </p:txBody>
      </p:sp>
      <p:sp>
        <p:nvSpPr>
          <p:cNvPr id="11267" name="Rectangle 3"/>
          <p:cNvSpPr>
            <a:spLocks noGrp="1" noChangeArrowheads="1"/>
          </p:cNvSpPr>
          <p:nvPr>
            <p:ph type="body" idx="1"/>
          </p:nvPr>
        </p:nvSpPr>
        <p:spPr>
          <a:xfrm>
            <a:off x="457200" y="1052513"/>
            <a:ext cx="8229600" cy="5149850"/>
          </a:xfrm>
        </p:spPr>
        <p:txBody>
          <a:bodyPr/>
          <a:lstStyle/>
          <a:p>
            <a:pPr eaLnBrk="1" hangingPunct="1">
              <a:buFont typeface="Arial" pitchFamily="34" charset="0"/>
              <a:buChar char="•"/>
              <a:defRPr/>
            </a:pPr>
            <a:r>
              <a:rPr lang="el-GR" sz="1800" b="1" dirty="0">
                <a:solidFill>
                  <a:schemeClr val="tx2"/>
                </a:solidFill>
              </a:rPr>
              <a:t>Στις Νοσοκομειακές Μονάδες και Κέντρα Υγείας συμμετέχοντας στις επιτροπές Ενδονοσοκομειακών Λοιμώξεων.</a:t>
            </a:r>
          </a:p>
          <a:p>
            <a:pPr eaLnBrk="1" hangingPunct="1">
              <a:defRPr/>
            </a:pPr>
            <a:endParaRPr lang="el-GR" sz="1800" b="1" dirty="0">
              <a:solidFill>
                <a:schemeClr val="tx2"/>
              </a:solidFill>
            </a:endParaRPr>
          </a:p>
          <a:p>
            <a:pPr eaLnBrk="1" hangingPunct="1">
              <a:defRPr/>
            </a:pPr>
            <a:endParaRPr lang="el-GR" sz="1800" b="1" dirty="0">
              <a:solidFill>
                <a:schemeClr val="tx2"/>
              </a:solidFill>
            </a:endParaRPr>
          </a:p>
          <a:p>
            <a:pPr eaLnBrk="1" hangingPunct="1">
              <a:buFont typeface="Wingdings" pitchFamily="2" charset="2"/>
              <a:buNone/>
              <a:defRPr/>
            </a:pPr>
            <a:r>
              <a:rPr lang="el-GR" sz="1800" b="1" dirty="0">
                <a:solidFill>
                  <a:schemeClr val="tx2"/>
                </a:solidFill>
              </a:rPr>
              <a:t>Συμμετοχή:</a:t>
            </a:r>
          </a:p>
          <a:p>
            <a:pPr eaLnBrk="1" hangingPunct="1">
              <a:buFont typeface="Arial" pitchFamily="34" charset="0"/>
              <a:buChar char="•"/>
              <a:defRPr/>
            </a:pPr>
            <a:r>
              <a:rPr lang="el-GR" sz="1800" b="1" dirty="0">
                <a:solidFill>
                  <a:schemeClr val="tx2"/>
                </a:solidFill>
              </a:rPr>
              <a:t>Σε επιδημιολογικές έρευνες </a:t>
            </a:r>
          </a:p>
          <a:p>
            <a:pPr eaLnBrk="1" hangingPunct="1">
              <a:buFont typeface="Arial" pitchFamily="34" charset="0"/>
              <a:buChar char="•"/>
              <a:defRPr/>
            </a:pPr>
            <a:r>
              <a:rPr lang="el-GR" sz="1800" b="1" dirty="0">
                <a:solidFill>
                  <a:schemeClr val="tx2"/>
                </a:solidFill>
              </a:rPr>
              <a:t>Στην οργάνωση και εκτέλεση υγειονομικών προγραμμάτων</a:t>
            </a:r>
          </a:p>
          <a:p>
            <a:pPr eaLnBrk="1" hangingPunct="1">
              <a:buFont typeface="Arial" pitchFamily="34" charset="0"/>
              <a:buChar char="•"/>
              <a:defRPr/>
            </a:pPr>
            <a:r>
              <a:rPr lang="el-GR" sz="1800" b="1" dirty="0">
                <a:solidFill>
                  <a:schemeClr val="tx2"/>
                </a:solidFill>
              </a:rPr>
              <a:t>Στην αντιμετώπιση εκτάκτων αναγκών</a:t>
            </a:r>
          </a:p>
          <a:p>
            <a:pPr eaLnBrk="1" hangingPunct="1">
              <a:buFont typeface="Arial" pitchFamily="34" charset="0"/>
              <a:buChar char="•"/>
              <a:defRPr/>
            </a:pPr>
            <a:r>
              <a:rPr lang="el-GR" sz="1800" b="1" dirty="0">
                <a:solidFill>
                  <a:schemeClr val="tx2"/>
                </a:solidFill>
              </a:rPr>
              <a:t>Σε επιτροπές Υγιεινής και Ασφάλειας της Εργασίας</a:t>
            </a:r>
          </a:p>
          <a:p>
            <a:pPr eaLnBrk="1" hangingPunct="1">
              <a:buFont typeface="Arial" pitchFamily="34" charset="0"/>
              <a:buChar char="•"/>
              <a:defRPr/>
            </a:pPr>
            <a:r>
              <a:rPr lang="el-GR" sz="1800" b="1" dirty="0">
                <a:solidFill>
                  <a:schemeClr val="tx2"/>
                </a:solidFill>
              </a:rPr>
              <a:t>Σε επιτροπές ελέγχου σχολείων, παιδικών σταθμών, ιδρυμάτων, στρατιωτικών μονάδων, αθλητικών εγκαταστάσεων και φυλακών</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endParaRPr lang="el-GR" dirty="0"/>
          </a:p>
        </p:txBody>
      </p:sp>
      <p:sp>
        <p:nvSpPr>
          <p:cNvPr id="12290" name="Rectangle 2"/>
          <p:cNvSpPr>
            <a:spLocks noGrp="1" noChangeArrowheads="1"/>
          </p:cNvSpPr>
          <p:nvPr>
            <p:ph type="title"/>
          </p:nvPr>
        </p:nvSpPr>
        <p:spPr>
          <a:xfrm>
            <a:off x="457200" y="782638"/>
            <a:ext cx="8229600" cy="630237"/>
          </a:xfrm>
        </p:spPr>
        <p:txBody>
          <a:bodyPr/>
          <a:lstStyle/>
          <a:p>
            <a:pPr eaLnBrk="1" hangingPunct="1">
              <a:defRPr/>
            </a:pPr>
            <a:r>
              <a:rPr lang="el-GR" sz="2800" b="1" dirty="0">
                <a:solidFill>
                  <a:srgbClr val="FF0000"/>
                </a:solidFill>
              </a:rPr>
              <a:t>Δικαίωμα Απασχόλησης  </a:t>
            </a:r>
          </a:p>
        </p:txBody>
      </p:sp>
      <p:sp>
        <p:nvSpPr>
          <p:cNvPr id="12291" name="Rectangle 3"/>
          <p:cNvSpPr>
            <a:spLocks noGrp="1" noChangeArrowheads="1"/>
          </p:cNvSpPr>
          <p:nvPr>
            <p:ph type="body" idx="1"/>
          </p:nvPr>
        </p:nvSpPr>
        <p:spPr>
          <a:xfrm>
            <a:off x="457200" y="1808163"/>
            <a:ext cx="8229600" cy="3349625"/>
          </a:xfrm>
        </p:spPr>
        <p:txBody>
          <a:bodyPr/>
          <a:lstStyle/>
          <a:p>
            <a:pPr eaLnBrk="1" hangingPunct="1">
              <a:lnSpc>
                <a:spcPct val="140000"/>
              </a:lnSpc>
              <a:buFont typeface="Arial" pitchFamily="34" charset="0"/>
              <a:buChar char="•"/>
              <a:defRPr/>
            </a:pPr>
            <a:r>
              <a:rPr lang="el-GR" sz="1800" b="1" dirty="0"/>
              <a:t>Σε όλες τις βαθμίδες της Εκπαίδευσης και Κατάρτισης σε θέματα: Ατομικής – Δημόσιας και Κοινωνικής Υγιεινής, Αγωγής Υγείας και Υγιεινής Περιβάλλοντος</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7813"/>
            <a:ext cx="8229600" cy="630237"/>
          </a:xfrm>
        </p:spPr>
        <p:txBody>
          <a:bodyPr/>
          <a:lstStyle/>
          <a:p>
            <a:pPr eaLnBrk="1" hangingPunct="1">
              <a:defRPr/>
            </a:pPr>
            <a:r>
              <a:rPr lang="el-GR" sz="2800" b="1" dirty="0">
                <a:solidFill>
                  <a:srgbClr val="FF0000"/>
                </a:solidFill>
              </a:rPr>
              <a:t>Ως Ελεύθεροι Επαγγελματίες </a:t>
            </a:r>
          </a:p>
        </p:txBody>
      </p:sp>
      <p:sp>
        <p:nvSpPr>
          <p:cNvPr id="13315" name="Rectangle 3"/>
          <p:cNvSpPr>
            <a:spLocks noGrp="1" noChangeArrowheads="1"/>
          </p:cNvSpPr>
          <p:nvPr>
            <p:ph type="body" idx="1"/>
          </p:nvPr>
        </p:nvSpPr>
        <p:spPr>
          <a:xfrm>
            <a:off x="323850" y="1340768"/>
            <a:ext cx="8820150" cy="5149850"/>
          </a:xfrm>
        </p:spPr>
        <p:txBody>
          <a:bodyPr/>
          <a:lstStyle/>
          <a:p>
            <a:pPr marL="0" indent="0" eaLnBrk="1" hangingPunct="1">
              <a:buNone/>
              <a:defRPr/>
            </a:pPr>
            <a:r>
              <a:rPr lang="el-GR" sz="1800" b="1" dirty="0"/>
              <a:t>Οργανώνουν , διευθύνουν , εκτελούν  Υγειονομικές Εφαρμογές-Μελέτες</a:t>
            </a:r>
            <a:r>
              <a:rPr lang="en-US" sz="1800" b="1" dirty="0"/>
              <a:t>:</a:t>
            </a:r>
            <a:endParaRPr lang="el-GR" sz="1800" b="1" dirty="0"/>
          </a:p>
          <a:p>
            <a:pPr eaLnBrk="1" hangingPunct="1">
              <a:buClr>
                <a:srgbClr val="FF3300"/>
              </a:buClr>
              <a:buFont typeface="+mj-lt"/>
              <a:buAutoNum type="arabicPeriod"/>
              <a:defRPr/>
            </a:pPr>
            <a:r>
              <a:rPr lang="el-GR" sz="1800" b="1" dirty="0"/>
              <a:t>Απολυμάνσεις –Απεντομώσεις</a:t>
            </a:r>
          </a:p>
          <a:p>
            <a:pPr eaLnBrk="1" hangingPunct="1">
              <a:buClr>
                <a:srgbClr val="FF3300"/>
              </a:buClr>
              <a:buFont typeface="+mj-lt"/>
              <a:buAutoNum type="arabicPeriod"/>
              <a:defRPr/>
            </a:pPr>
            <a:r>
              <a:rPr lang="el-GR" sz="1800" b="1" dirty="0"/>
              <a:t>Μελέτες συστημάτων ποιότητας τροφίμων </a:t>
            </a:r>
            <a:r>
              <a:rPr lang="en-US" sz="1800" b="1" dirty="0"/>
              <a:t>HACCP-ISO 22000</a:t>
            </a:r>
            <a:endParaRPr lang="el-GR" sz="1800" b="1" dirty="0"/>
          </a:p>
          <a:p>
            <a:pPr eaLnBrk="1" hangingPunct="1">
              <a:buClr>
                <a:srgbClr val="FF3300"/>
              </a:buClr>
              <a:buFont typeface="+mj-lt"/>
              <a:buAutoNum type="arabicPeriod"/>
              <a:defRPr/>
            </a:pPr>
            <a:r>
              <a:rPr lang="el-GR" sz="1800" b="1" dirty="0"/>
              <a:t>Μελέτες εκτίμησης επαγγελματικού κινδύνου και ασφάλειας εργαζομένων </a:t>
            </a:r>
          </a:p>
          <a:p>
            <a:pPr eaLnBrk="1" hangingPunct="1">
              <a:buClr>
                <a:srgbClr val="FF3300"/>
              </a:buClr>
              <a:buFont typeface="+mj-lt"/>
              <a:buAutoNum type="arabicPeriod"/>
              <a:defRPr/>
            </a:pPr>
            <a:r>
              <a:rPr lang="el-GR" sz="1800" b="1" dirty="0"/>
              <a:t>Μελέτες αναλύσεων και επιπτώσεων περιβαλλοντικών παραγόντων </a:t>
            </a:r>
            <a:endParaRPr lang="en-US" sz="1800" b="1" dirty="0"/>
          </a:p>
          <a:p>
            <a:pPr marL="0" indent="0" eaLnBrk="1" hangingPunct="1">
              <a:buClr>
                <a:srgbClr val="FF3300"/>
              </a:buClr>
              <a:buNone/>
              <a:defRPr/>
            </a:pPr>
            <a:r>
              <a:rPr lang="el-GR" sz="1800" b="1" dirty="0"/>
              <a:t>      </a:t>
            </a:r>
            <a:r>
              <a:rPr lang="en-US" sz="1800" b="1" dirty="0"/>
              <a:t>(</a:t>
            </a:r>
            <a:r>
              <a:rPr lang="el-GR" sz="1800" b="1" dirty="0"/>
              <a:t>νερό, θόρυβος, απορρίμματα)</a:t>
            </a:r>
          </a:p>
          <a:p>
            <a:pPr eaLnBrk="1" hangingPunct="1">
              <a:buClr>
                <a:srgbClr val="FF3300"/>
              </a:buClr>
              <a:buFont typeface="+mj-lt"/>
              <a:buAutoNum type="arabicPeriod"/>
              <a:defRPr/>
            </a:pPr>
            <a:endParaRPr lang="el-GR" sz="1800" b="1" dirty="0"/>
          </a:p>
          <a:p>
            <a:pPr eaLnBrk="1" hangingPunct="1">
              <a:buClr>
                <a:srgbClr val="FF3300"/>
              </a:buClr>
              <a:buFont typeface="+mj-lt"/>
              <a:buAutoNum type="arabicPeriod"/>
              <a:defRPr/>
            </a:pPr>
            <a:endParaRPr lang="el-GR" sz="1800" b="1" dirty="0"/>
          </a:p>
          <a:p>
            <a:pPr eaLnBrk="1" hangingPunct="1">
              <a:buClr>
                <a:srgbClr val="FF3300"/>
              </a:buClr>
              <a:buFont typeface="Wingdings" pitchFamily="2" charset="2"/>
              <a:buNone/>
              <a:defRPr/>
            </a:pPr>
            <a:r>
              <a:rPr lang="el-GR" sz="2800" b="1" dirty="0">
                <a:solidFill>
                  <a:srgbClr val="FFFF00"/>
                </a:solidFill>
              </a:rPr>
              <a:t>	</a:t>
            </a:r>
            <a:r>
              <a:rPr lang="el-GR" sz="1800" b="1" dirty="0">
                <a:solidFill>
                  <a:schemeClr val="tx2"/>
                </a:solidFill>
              </a:rPr>
              <a:t>Ασκούν: κάθε άλλη επαγγελματική δραστηριότητα, η οποία προκύπτει από την εξέλιξη του τομέα της Δημόσιας Υγιεινής.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b="1" dirty="0">
                <a:solidFill>
                  <a:srgbClr val="FF0000"/>
                </a:solidFill>
              </a:rPr>
              <a:t>Ποιοί είμαστε </a:t>
            </a:r>
          </a:p>
        </p:txBody>
      </p:sp>
      <p:sp>
        <p:nvSpPr>
          <p:cNvPr id="3" name="Content Placeholder 2"/>
          <p:cNvSpPr>
            <a:spLocks noGrp="1"/>
          </p:cNvSpPr>
          <p:nvPr>
            <p:ph idx="1"/>
          </p:nvPr>
        </p:nvSpPr>
        <p:spPr/>
        <p:txBody>
          <a:bodyPr/>
          <a:lstStyle/>
          <a:p>
            <a:pPr algn="ctr">
              <a:buNone/>
            </a:pPr>
            <a:r>
              <a:rPr lang="el-GR" dirty="0"/>
              <a:t>    </a:t>
            </a:r>
            <a:endParaRPr lang="el-GR" sz="1800" dirty="0"/>
          </a:p>
          <a:p>
            <a:pPr algn="ctr">
              <a:buNone/>
            </a:pPr>
            <a:endParaRPr lang="el-GR" sz="1800" dirty="0"/>
          </a:p>
          <a:p>
            <a:pPr algn="ctr">
              <a:buNone/>
            </a:pPr>
            <a:r>
              <a:rPr lang="el-GR" sz="1800" dirty="0"/>
              <a:t>Ο Τομέας Περιβαλλοντικής  Υγείας  παρέχει σπουδές που οδηγούν στην απόκτηση του πτυχίου </a:t>
            </a:r>
          </a:p>
          <a:p>
            <a:pPr algn="ctr">
              <a:buNone/>
            </a:pPr>
            <a:endParaRPr lang="el-GR" sz="1800" dirty="0"/>
          </a:p>
          <a:p>
            <a:pPr algn="ctr">
              <a:buNone/>
            </a:pPr>
            <a:endParaRPr lang="el-GR" sz="1800" dirty="0"/>
          </a:p>
          <a:p>
            <a:pPr algn="ctr">
              <a:buNone/>
            </a:pPr>
            <a:r>
              <a:rPr lang="el-GR" sz="1800" dirty="0"/>
              <a:t>      </a:t>
            </a:r>
            <a:r>
              <a:rPr lang="el-GR" sz="2400" b="1" i="1" dirty="0">
                <a:solidFill>
                  <a:srgbClr val="FF0000"/>
                </a:solidFill>
              </a:rPr>
              <a:t>Υγιεινολόγου Π.Ε. </a:t>
            </a:r>
          </a:p>
          <a:p>
            <a:pPr algn="ctr">
              <a:buNone/>
            </a:pPr>
            <a:r>
              <a:rPr lang="el-GR" sz="1800" dirty="0"/>
              <a:t>      (Πανεπιστημιακής  Εκπαίδευσης)</a:t>
            </a:r>
            <a:r>
              <a:rPr lang="el-GR" dirty="0"/>
              <a:t>. </a:t>
            </a:r>
          </a:p>
          <a:p>
            <a:pPr marL="0" lvl="0" indent="0">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b="1" dirty="0">
                <a:solidFill>
                  <a:srgbClr val="FF0000"/>
                </a:solidFill>
              </a:rPr>
              <a:t>Ιστορικό και εξέλιξη του </a:t>
            </a:r>
            <a:br>
              <a:rPr lang="el-GR" sz="3200" b="1" dirty="0">
                <a:solidFill>
                  <a:srgbClr val="FF0000"/>
                </a:solidFill>
              </a:rPr>
            </a:br>
            <a:r>
              <a:rPr lang="en-US" sz="3200" b="1" dirty="0">
                <a:solidFill>
                  <a:srgbClr val="FF0000"/>
                </a:solidFill>
              </a:rPr>
              <a:t>To</a:t>
            </a:r>
            <a:r>
              <a:rPr lang="el-GR" sz="3200" b="1" dirty="0" err="1">
                <a:solidFill>
                  <a:srgbClr val="FF0000"/>
                </a:solidFill>
              </a:rPr>
              <a:t>μέα</a:t>
            </a:r>
            <a:r>
              <a:rPr lang="el-GR" sz="3200" b="1" dirty="0">
                <a:solidFill>
                  <a:srgbClr val="FF0000"/>
                </a:solidFill>
              </a:rPr>
              <a:t> Περιβαλλοντικής Υγείας</a:t>
            </a:r>
            <a:endParaRPr lang="el-GR" sz="3200" dirty="0">
              <a:solidFill>
                <a:srgbClr val="FF0000"/>
              </a:solidFill>
            </a:endParaRPr>
          </a:p>
        </p:txBody>
      </p:sp>
      <p:sp>
        <p:nvSpPr>
          <p:cNvPr id="7" name="Content Placeholder 2"/>
          <p:cNvSpPr txBox="1">
            <a:spLocks/>
          </p:cNvSpPr>
          <p:nvPr/>
        </p:nvSpPr>
        <p:spPr bwMode="auto">
          <a:xfrm>
            <a:off x="609600" y="17526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hlink"/>
              </a:buClr>
              <a:buSzPct val="90000"/>
              <a:tabLst/>
              <a:defRPr/>
            </a:pPr>
            <a:r>
              <a:rPr kumimoji="0" lang="en-US" sz="18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rPr>
              <a:t>     </a:t>
            </a:r>
            <a:r>
              <a:rPr kumimoji="0" lang="el-GR" sz="18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rPr>
              <a:t>Η ιστορία του Υγιεινολόγου Τεχνολογικής Εκπαίδευσης στην Ελλάδα αρχίζει το 1931. Τότε, σύμφωνα με την προτροπή της Κοινωνίας των Εθνών και προκειμένου να αντιμετωπισθούν τα δύσκολα προβλήματα Δημόσιας Υγείας που μάστιζαν τη Χώρα μας, δημιουργήθηκε η Υγειονομική Σχολή Αθηνών. Σκοπός της ήταν η εκπαίδευση ικανών στελεχών, τα οποία θα συνέβαλαν στην αντιμετώπιση των υγειονομικών προβλημάτων. Σε αυτά τα στελέχη περιλαμβάνονταν και οι Επόπτες Κωνωποειδών και οι Υγειονομοφύλακες Ελονοσίας λόγω του μεγάλου προβλήματος που αντιμετώπιζε η Χώρα μας με την ελονοσία. </a:t>
            </a:r>
            <a:endParaRPr kumimoji="0" lang="en-US" sz="18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Pct val="90000"/>
              <a:buFont typeface="Arial" pitchFamily="34" charset="0"/>
              <a:buChar char="•"/>
              <a:tabLst/>
              <a:defRPr/>
            </a:pPr>
            <a:endParaRPr kumimoji="0" lang="el-GR" sz="18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Pct val="90000"/>
              <a:buFont typeface="Arial" pitchFamily="34" charset="0"/>
              <a:buChar char="•"/>
              <a:tabLst/>
              <a:defRPr/>
            </a:pPr>
            <a:r>
              <a:rPr kumimoji="0" lang="el-GR" sz="18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rPr>
              <a:t>Το 1934, με το Νόμο 6008/34, θεσμοθετήθηκαν οι Υγειονομικοί Επόπτες,</a:t>
            </a:r>
            <a:endParaRPr kumimoji="0" lang="en-US" sz="18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Pct val="90000"/>
              <a:buFont typeface="Arial" pitchFamily="34" charset="0"/>
              <a:buChar char="•"/>
              <a:tabLst/>
              <a:defRPr/>
            </a:pPr>
            <a:endParaRPr kumimoji="0" lang="el-GR" sz="18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a:p>
            <a:pPr marL="342900" lvl="0" indent="-342900" eaLnBrk="0" hangingPunct="0">
              <a:spcBef>
                <a:spcPct val="20000"/>
              </a:spcBef>
              <a:buClr>
                <a:schemeClr val="hlink"/>
              </a:buClr>
              <a:buSzPct val="90000"/>
              <a:buFont typeface="Arial" pitchFamily="34" charset="0"/>
              <a:buChar char="•"/>
            </a:pPr>
            <a:r>
              <a:rPr lang="en-US" sz="1600" dirty="0"/>
              <a:t> </a:t>
            </a:r>
            <a:r>
              <a:rPr lang="el-GR" dirty="0"/>
              <a:t>Το 1970, (ΝΔ 652/27-08-1970), με την ίδρυση των Κέντρων Ανωτέρας Τεχνικής Εκπαίδευσης (Κ.Α.Τ.Ε.), ιδρύθηκε το Τμήμα των Εποπτών Δημόσιας Υγείας</a:t>
            </a:r>
            <a:endParaRPr kumimoji="0" lang="el-GR"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b="1" dirty="0">
                <a:solidFill>
                  <a:srgbClr val="FF0000"/>
                </a:solidFill>
              </a:rPr>
              <a:t>Ιστορικό και εξέλιξη του </a:t>
            </a:r>
            <a:br>
              <a:rPr lang="el-GR" sz="3200" b="1" dirty="0">
                <a:solidFill>
                  <a:srgbClr val="FF0000"/>
                </a:solidFill>
              </a:rPr>
            </a:br>
            <a:r>
              <a:rPr lang="en-US" sz="3200" b="1" dirty="0">
                <a:solidFill>
                  <a:srgbClr val="FF0000"/>
                </a:solidFill>
              </a:rPr>
              <a:t>To</a:t>
            </a:r>
            <a:r>
              <a:rPr lang="el-GR" sz="3200" b="1" dirty="0" err="1">
                <a:solidFill>
                  <a:srgbClr val="FF0000"/>
                </a:solidFill>
              </a:rPr>
              <a:t>μέα</a:t>
            </a:r>
            <a:r>
              <a:rPr lang="el-GR" sz="3200" b="1" dirty="0">
                <a:solidFill>
                  <a:srgbClr val="FF0000"/>
                </a:solidFill>
              </a:rPr>
              <a:t> Περιβαλλοντικής Υγείας</a:t>
            </a:r>
          </a:p>
        </p:txBody>
      </p:sp>
      <p:sp>
        <p:nvSpPr>
          <p:cNvPr id="3" name="Content Placeholder 2"/>
          <p:cNvSpPr>
            <a:spLocks noGrp="1"/>
          </p:cNvSpPr>
          <p:nvPr>
            <p:ph idx="1"/>
          </p:nvPr>
        </p:nvSpPr>
        <p:spPr/>
        <p:txBody>
          <a:bodyPr/>
          <a:lstStyle/>
          <a:p>
            <a:endParaRPr lang="en-US" sz="1800" dirty="0"/>
          </a:p>
          <a:p>
            <a:pPr lvl="0">
              <a:buFont typeface="Arial" pitchFamily="34" charset="0"/>
              <a:buChar char="•"/>
            </a:pPr>
            <a:r>
              <a:rPr lang="el-GR" sz="1600" dirty="0"/>
              <a:t> Το 1970, (ΝΔ 652/27-08-1970), με την ίδρυση των Κέντρων Ανωτέρας Τεχνικής Εκπαίδευσης (Κ.Α.Τ.Ε.), ιδρύθηκε το Τμήμα των Εποπτών Δημόσιας Υγείας, το οποίο υπαγόταν στην Ανώτερη Σχολή Παραϊατρικών Επαγγελμάτων (Α.Σ.Π.Ε.).</a:t>
            </a:r>
          </a:p>
          <a:p>
            <a:pPr>
              <a:buFont typeface="Arial" pitchFamily="34" charset="0"/>
              <a:buChar char="•"/>
            </a:pPr>
            <a:endParaRPr lang="en-US" sz="1600" dirty="0"/>
          </a:p>
          <a:p>
            <a:pPr>
              <a:buFont typeface="Arial" pitchFamily="34" charset="0"/>
              <a:buChar char="•"/>
            </a:pPr>
            <a:r>
              <a:rPr lang="el-GR" sz="1600" dirty="0"/>
              <a:t>Από το 1983, με την ίδρυση των Τ.Ε.Ι., η Σχολή μετονομάστηκε σε Σχολή Επαγγελμάτων Υγείας &amp; Πρόνοιας (Σ.Ε.Υ.Π.) και το Τμήμα μετονομάστηκε σε Τμήμα Δημόσιας Υγιεινής (Νόμος 1404/83).  </a:t>
            </a:r>
          </a:p>
          <a:p>
            <a:pPr>
              <a:buFont typeface="Arial" pitchFamily="34" charset="0"/>
              <a:buChar char="•"/>
            </a:pPr>
            <a:endParaRPr lang="el-GR" sz="1600" dirty="0"/>
          </a:p>
          <a:p>
            <a:pPr>
              <a:buFont typeface="Arial" pitchFamily="34" charset="0"/>
              <a:buChar char="•"/>
            </a:pPr>
            <a:r>
              <a:rPr lang="el-GR" sz="1600" dirty="0"/>
              <a:t>Το 2013 με το σχέδιο «Αθηνά» το τμήμα Δημόσιας Υγιεινής εντάσσεται στο ενιαίο τμήμα Δημόσιας Υγείας και Κοινοτικής Υγείας του ΤΕΙ Αθήνας</a:t>
            </a:r>
          </a:p>
          <a:p>
            <a:pPr>
              <a:buFont typeface="Arial" pitchFamily="34" charset="0"/>
              <a:buChar char="•"/>
            </a:pPr>
            <a:endParaRPr lang="el-GR" sz="1600" dirty="0"/>
          </a:p>
          <a:p>
            <a:pPr>
              <a:buFont typeface="Arial" pitchFamily="34" charset="0"/>
              <a:buChar char="•"/>
            </a:pPr>
            <a:r>
              <a:rPr lang="el-GR" sz="1600" dirty="0"/>
              <a:t>Το 2018 το τμήμα Δημόσιας Υγείας και Κοινοτικής Υγείας μεταφέρεται στο Πανεπιστήμιο Δυτικής Αττικής</a:t>
            </a:r>
          </a:p>
          <a:p>
            <a:pPr>
              <a:buFont typeface="Arial" pitchFamily="34" charset="0"/>
              <a:buChar char="•"/>
            </a:pPr>
            <a:endParaRPr lang="el-GR" sz="1600" dirty="0"/>
          </a:p>
          <a:p>
            <a:pPr>
              <a:buFont typeface="Arial" pitchFamily="34" charset="0"/>
              <a:buChar char="•"/>
            </a:pPr>
            <a:r>
              <a:rPr lang="el-GR" sz="1600" dirty="0"/>
              <a:t>Το 2019 ο Τομέας Δημόσιας Υγείας μετονομάζεται σε Τομέα Περιβαλλοντικής Υγείας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800" b="1" dirty="0">
                <a:solidFill>
                  <a:srgbClr val="FF0000"/>
                </a:solidFill>
              </a:rPr>
              <a:t>Περιεχόμενο σπουδών </a:t>
            </a:r>
          </a:p>
        </p:txBody>
      </p:sp>
      <p:sp>
        <p:nvSpPr>
          <p:cNvPr id="3" name="Content Placeholder 2"/>
          <p:cNvSpPr>
            <a:spLocks noGrp="1"/>
          </p:cNvSpPr>
          <p:nvPr>
            <p:ph idx="1"/>
          </p:nvPr>
        </p:nvSpPr>
        <p:spPr/>
        <p:txBody>
          <a:bodyPr/>
          <a:lstStyle/>
          <a:p>
            <a:pPr>
              <a:buNone/>
            </a:pPr>
            <a:r>
              <a:rPr lang="el-GR" dirty="0"/>
              <a:t>   </a:t>
            </a:r>
            <a:r>
              <a:rPr lang="el-GR" sz="1800" dirty="0"/>
              <a:t> Το περιεχόμενο σπουδών του Τομέα  εξειδικεύεται κυρίως στα παρακάτω αντικείμενα:</a:t>
            </a:r>
          </a:p>
          <a:p>
            <a:pPr lvl="0">
              <a:buFont typeface="Arial" pitchFamily="34" charset="0"/>
              <a:buChar char="•"/>
            </a:pPr>
            <a:r>
              <a:rPr lang="el-GR" sz="1800" dirty="0"/>
              <a:t>Διασφάλιση Δημόσιας Υγείας</a:t>
            </a:r>
          </a:p>
          <a:p>
            <a:pPr lvl="0">
              <a:buFont typeface="Arial" pitchFamily="34" charset="0"/>
              <a:buChar char="•"/>
            </a:pPr>
            <a:endParaRPr lang="el-GR" sz="1800" dirty="0"/>
          </a:p>
          <a:p>
            <a:pPr lvl="0">
              <a:buFont typeface="Arial" pitchFamily="34" charset="0"/>
              <a:buChar char="•"/>
            </a:pPr>
            <a:r>
              <a:rPr lang="el-GR" sz="1800" dirty="0"/>
              <a:t>Διασφάλιση της Υγιεινής σε Επιχειρήσεις Υγειονομικού Ενδιαφέροντος</a:t>
            </a:r>
          </a:p>
          <a:p>
            <a:pPr lvl="0">
              <a:buFont typeface="Arial" pitchFamily="34" charset="0"/>
              <a:buChar char="•"/>
            </a:pPr>
            <a:endParaRPr lang="el-GR" sz="1800" dirty="0"/>
          </a:p>
          <a:p>
            <a:pPr lvl="0">
              <a:buFont typeface="Arial" pitchFamily="34" charset="0"/>
              <a:buChar char="•"/>
            </a:pPr>
            <a:r>
              <a:rPr lang="el-GR" sz="1800" dirty="0"/>
              <a:t>Διασφάλιση της Υγιεινής και Ποιότητας Τροφίμων σε όλα τα στάδια παραγωγής, διακίνησης και εμπορίας</a:t>
            </a:r>
          </a:p>
          <a:p>
            <a:pPr lvl="0">
              <a:buFont typeface="Arial" pitchFamily="34" charset="0"/>
              <a:buChar char="•"/>
            </a:pPr>
            <a:endParaRPr lang="el-GR" sz="1800" dirty="0"/>
          </a:p>
          <a:p>
            <a:pPr lvl="0">
              <a:buFont typeface="Arial" pitchFamily="34" charset="0"/>
              <a:buChar char="•"/>
            </a:pPr>
            <a:r>
              <a:rPr lang="el-GR" sz="1800" dirty="0"/>
              <a:t>Υγειονομική Μηχανική και Προστασία Περιβάλλοντος</a:t>
            </a:r>
          </a:p>
          <a:p>
            <a:pPr lvl="0">
              <a:buFont typeface="Arial" pitchFamily="34" charset="0"/>
              <a:buChar char="•"/>
            </a:pPr>
            <a:endParaRPr lang="el-GR" sz="1800" dirty="0"/>
          </a:p>
          <a:p>
            <a:pPr lvl="0">
              <a:buFont typeface="Arial" pitchFamily="34" charset="0"/>
              <a:buChar char="•"/>
            </a:pPr>
            <a:r>
              <a:rPr lang="el-GR" sz="1800" dirty="0"/>
              <a:t>Υγιεινή και Ασφάλεια Εργασίας.</a:t>
            </a:r>
          </a:p>
          <a:p>
            <a:endParaRPr lang="el-GR"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800" b="1" dirty="0">
                <a:solidFill>
                  <a:srgbClr val="FF0000"/>
                </a:solidFill>
              </a:rPr>
              <a:t>Περιεχόμενο σπουδών </a:t>
            </a:r>
          </a:p>
        </p:txBody>
      </p:sp>
      <p:sp>
        <p:nvSpPr>
          <p:cNvPr id="3" name="Content Placeholder 2"/>
          <p:cNvSpPr>
            <a:spLocks noGrp="1"/>
          </p:cNvSpPr>
          <p:nvPr>
            <p:ph idx="1"/>
          </p:nvPr>
        </p:nvSpPr>
        <p:spPr/>
        <p:txBody>
          <a:bodyPr/>
          <a:lstStyle/>
          <a:p>
            <a:pPr>
              <a:buFont typeface="Arial" pitchFamily="34" charset="0"/>
              <a:buChar char="•"/>
            </a:pPr>
            <a:r>
              <a:rPr lang="el-GR" sz="1800" dirty="0"/>
              <a:t>Στα γνωστικά αντικείμενα της κατεύθυνσης Περιβαλλοντικής  Υγείας περιλαμβάνονται μαθήματα </a:t>
            </a:r>
          </a:p>
          <a:p>
            <a:pPr>
              <a:buFont typeface="Arial" pitchFamily="34" charset="0"/>
              <a:buChar char="•"/>
            </a:pPr>
            <a:r>
              <a:rPr lang="el-GR" sz="1800" u="sng" dirty="0"/>
              <a:t>Γενικής Υποδομής</a:t>
            </a:r>
            <a:r>
              <a:rPr lang="el-GR" sz="1800" dirty="0"/>
              <a:t> (όπως Ανατομία, Φυσιολογία, Χημεία Περιβάλλοντος, Πληροφορική Υγείας, Μικροβιολογία κ.α.), </a:t>
            </a:r>
          </a:p>
          <a:p>
            <a:pPr>
              <a:buFont typeface="Arial" pitchFamily="34" charset="0"/>
              <a:buChar char="•"/>
            </a:pPr>
            <a:endParaRPr lang="el-GR" sz="1800" dirty="0"/>
          </a:p>
          <a:p>
            <a:pPr>
              <a:buFont typeface="Arial" pitchFamily="34" charset="0"/>
              <a:buChar char="•"/>
            </a:pPr>
            <a:r>
              <a:rPr lang="el-GR" sz="1800" u="sng" dirty="0"/>
              <a:t>Ειδικής Υποδομής</a:t>
            </a:r>
            <a:r>
              <a:rPr lang="el-GR" sz="1800" dirty="0"/>
              <a:t> (όπως Υγιεινή Διατροφής, Προαγωγή και Αγωγή Υγείας, Κοινωνική Υγιεινή, Βιομηχανική Ρύπανση κ.α.), και </a:t>
            </a:r>
          </a:p>
          <a:p>
            <a:pPr>
              <a:buFont typeface="Arial" pitchFamily="34" charset="0"/>
              <a:buChar char="•"/>
            </a:pPr>
            <a:endParaRPr lang="el-GR" sz="1800" dirty="0"/>
          </a:p>
          <a:p>
            <a:pPr>
              <a:buFont typeface="Arial" pitchFamily="34" charset="0"/>
              <a:buChar char="•"/>
            </a:pPr>
            <a:r>
              <a:rPr lang="el-GR" sz="1800" dirty="0"/>
              <a:t>μαθήματα </a:t>
            </a:r>
            <a:r>
              <a:rPr lang="el-GR" sz="1800" u="sng" dirty="0"/>
              <a:t>Ειδικότητας</a:t>
            </a:r>
            <a:r>
              <a:rPr lang="el-GR" sz="1800" dirty="0"/>
              <a:t> (όπως Σχολική Υγιεινή και Ασφάλεια, Υγιεινή Επιχειρήσεων και Τροφίμων, Ειδική Επιδημιολογία, Υγειονομική Μηχανική, Υγιεινή και Ασφάλεια Εργασίας, Υγιεινή Περιβάλλοντος, Δημόσια Υγιεινή, Νοσοκομειακή Υγιεινή κ.α.). </a:t>
            </a:r>
          </a:p>
          <a:p>
            <a:pPr>
              <a:buFont typeface="Arial" pitchFamily="34" charset="0"/>
              <a:buChar char="•"/>
            </a:pPr>
            <a:r>
              <a:rPr lang="el-GR" sz="1800" dirty="0"/>
              <a:t>Στο πρόγραμμα υπάρχουν και μαθήματα </a:t>
            </a:r>
            <a:r>
              <a:rPr lang="el-GR" sz="1800" u="sng" dirty="0"/>
              <a:t>Διοίκησης, Οικονομίας, Νομοθεσίας και Ανθρωπιστικών Σπουδών</a:t>
            </a:r>
            <a:r>
              <a:rPr lang="el-GR" sz="1800" dirty="0"/>
              <a:t>.</a:t>
            </a:r>
          </a:p>
          <a:p>
            <a:pPr>
              <a:buFont typeface="Arial" pitchFamily="34" charset="0"/>
              <a:buChar char="•"/>
            </a:pPr>
            <a:r>
              <a:rPr lang="el-GR" sz="1800" dirty="0"/>
              <a:t>Ο συνολικός αριθμός των μαθημάτων είναι 40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4" name="Date Placeholder 3"/>
          <p:cNvSpPr>
            <a:spLocks noGrp="1"/>
          </p:cNvSpPr>
          <p:nvPr>
            <p:ph type="dt" sz="half" idx="10"/>
          </p:nvPr>
        </p:nvSpPr>
        <p:spPr/>
        <p:txBody>
          <a:bodyPr/>
          <a:lstStyle/>
          <a:p>
            <a:pPr>
              <a:defRPr/>
            </a:pPr>
            <a:r>
              <a:rPr lang="el-GR"/>
              <a:t>Π. ΜΠΟΥΛΑΝΙΚΗ</a:t>
            </a:r>
          </a:p>
        </p:txBody>
      </p:sp>
      <p:pic>
        <p:nvPicPr>
          <p:cNvPr id="5" name="Picture 2" descr="C:\Users\pcuser\Desktop\Νέος φάκελος\IMG_6551.JPG"/>
          <p:cNvPicPr>
            <a:picLocks noGrp="1" noChangeAspect="1" noChangeArrowheads="1"/>
          </p:cNvPicPr>
          <p:nvPr>
            <p:ph idx="1"/>
          </p:nvPr>
        </p:nvPicPr>
        <p:blipFill>
          <a:blip r:embed="rId2" cstate="print"/>
          <a:srcRect/>
          <a:stretch>
            <a:fillRect/>
          </a:stretch>
        </p:blipFill>
        <p:spPr bwMode="auto">
          <a:xfrm>
            <a:off x="323528" y="1196752"/>
            <a:ext cx="8640960" cy="536459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4" name="Date Placeholder 3"/>
          <p:cNvSpPr>
            <a:spLocks noGrp="1"/>
          </p:cNvSpPr>
          <p:nvPr>
            <p:ph type="dt" sz="half" idx="10"/>
          </p:nvPr>
        </p:nvSpPr>
        <p:spPr/>
        <p:txBody>
          <a:bodyPr/>
          <a:lstStyle/>
          <a:p>
            <a:pPr>
              <a:defRPr/>
            </a:pPr>
            <a:r>
              <a:rPr lang="el-GR"/>
              <a:t>Π. ΜΠΟΥΛΑΝΙΚΗ</a:t>
            </a:r>
          </a:p>
        </p:txBody>
      </p:sp>
      <p:pic>
        <p:nvPicPr>
          <p:cNvPr id="5" name="Picture 2" descr="C:\Users\pcuser\Desktop\Νέος φάκελος\IMG_6553.JPG"/>
          <p:cNvPicPr>
            <a:picLocks noGrp="1" noChangeAspect="1" noChangeArrowheads="1"/>
          </p:cNvPicPr>
          <p:nvPr>
            <p:ph idx="1"/>
          </p:nvPr>
        </p:nvPicPr>
        <p:blipFill>
          <a:blip r:embed="rId3" cstate="print"/>
          <a:srcRect/>
          <a:stretch>
            <a:fillRect/>
          </a:stretch>
        </p:blipFill>
        <p:spPr>
          <a:xfrm>
            <a:off x="179512" y="1327280"/>
            <a:ext cx="8568952" cy="5292588"/>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7813"/>
            <a:ext cx="8229600" cy="630237"/>
          </a:xfrm>
        </p:spPr>
        <p:txBody>
          <a:bodyPr/>
          <a:lstStyle/>
          <a:p>
            <a:pPr eaLnBrk="1" hangingPunct="1">
              <a:defRPr/>
            </a:pPr>
            <a:br>
              <a:rPr lang="el-GR" sz="4000" b="1" dirty="0"/>
            </a:br>
            <a:r>
              <a:rPr lang="el-GR" sz="3200" b="1" dirty="0">
                <a:solidFill>
                  <a:srgbClr val="FF0000"/>
                </a:solidFill>
              </a:rPr>
              <a:t>Δικαίωμα Απασχόλησης</a:t>
            </a:r>
            <a:r>
              <a:rPr lang="el-GR" sz="4000" b="1" dirty="0"/>
              <a:t> </a:t>
            </a:r>
            <a:br>
              <a:rPr lang="el-GR" sz="4000" b="1" dirty="0"/>
            </a:br>
            <a:endParaRPr lang="el-GR" sz="4000" b="1" dirty="0">
              <a:solidFill>
                <a:srgbClr val="FFFF00"/>
              </a:solidFill>
            </a:endParaRPr>
          </a:p>
        </p:txBody>
      </p:sp>
      <p:sp>
        <p:nvSpPr>
          <p:cNvPr id="7171" name="Rectangle 3"/>
          <p:cNvSpPr>
            <a:spLocks noGrp="1" noChangeArrowheads="1"/>
          </p:cNvSpPr>
          <p:nvPr>
            <p:ph type="body" idx="1"/>
          </p:nvPr>
        </p:nvSpPr>
        <p:spPr>
          <a:xfrm>
            <a:off x="457200" y="1303338"/>
            <a:ext cx="8229600" cy="5149850"/>
          </a:xfrm>
        </p:spPr>
        <p:txBody>
          <a:bodyPr/>
          <a:lstStyle/>
          <a:p>
            <a:pPr eaLnBrk="1" hangingPunct="1">
              <a:lnSpc>
                <a:spcPct val="130000"/>
              </a:lnSpc>
              <a:buClr>
                <a:srgbClr val="FF3300"/>
              </a:buClr>
              <a:buFont typeface="Wingdings" pitchFamily="2" charset="2"/>
              <a:buChar char="ü"/>
              <a:defRPr/>
            </a:pPr>
            <a:r>
              <a:rPr lang="el-GR" sz="1800" b="1" dirty="0"/>
              <a:t>Είτε ως στελέχη υπηρεσιών</a:t>
            </a:r>
          </a:p>
          <a:p>
            <a:pPr eaLnBrk="1" hangingPunct="1">
              <a:lnSpc>
                <a:spcPct val="130000"/>
              </a:lnSpc>
              <a:buClr>
                <a:srgbClr val="FF3300"/>
              </a:buClr>
              <a:buFont typeface="Wingdings" pitchFamily="2" charset="2"/>
              <a:buChar char="ü"/>
              <a:defRPr/>
            </a:pPr>
            <a:endParaRPr lang="el-GR" sz="1800" b="1" dirty="0"/>
          </a:p>
          <a:p>
            <a:pPr eaLnBrk="1" hangingPunct="1">
              <a:lnSpc>
                <a:spcPct val="130000"/>
              </a:lnSpc>
              <a:buClr>
                <a:srgbClr val="FF3300"/>
              </a:buClr>
              <a:buFont typeface="Wingdings" pitchFamily="2" charset="2"/>
              <a:buChar char="ü"/>
              <a:defRPr/>
            </a:pPr>
            <a:endParaRPr lang="el-GR" sz="1800" b="1" dirty="0"/>
          </a:p>
          <a:p>
            <a:pPr eaLnBrk="1" hangingPunct="1">
              <a:lnSpc>
                <a:spcPct val="130000"/>
              </a:lnSpc>
              <a:buClr>
                <a:srgbClr val="FF3300"/>
              </a:buClr>
              <a:buFont typeface="Wingdings" pitchFamily="2" charset="2"/>
              <a:buChar char="ü"/>
              <a:defRPr/>
            </a:pPr>
            <a:endParaRPr lang="el-GR" sz="1800" b="1" dirty="0"/>
          </a:p>
          <a:p>
            <a:pPr eaLnBrk="1" hangingPunct="1">
              <a:lnSpc>
                <a:spcPct val="130000"/>
              </a:lnSpc>
              <a:buClr>
                <a:srgbClr val="FF3300"/>
              </a:buClr>
              <a:buFont typeface="Wingdings" pitchFamily="2" charset="2"/>
              <a:buChar char="ü"/>
              <a:defRPr/>
            </a:pPr>
            <a:endParaRPr lang="el-GR" sz="1800" b="1" dirty="0"/>
          </a:p>
          <a:p>
            <a:pPr eaLnBrk="1" hangingPunct="1">
              <a:lnSpc>
                <a:spcPct val="130000"/>
              </a:lnSpc>
              <a:buClr>
                <a:srgbClr val="FF3300"/>
              </a:buClr>
              <a:buFont typeface="Wingdings" pitchFamily="2" charset="2"/>
              <a:buChar char="ü"/>
              <a:defRPr/>
            </a:pPr>
            <a:r>
              <a:rPr lang="el-GR" sz="1800" b="1" dirty="0"/>
              <a:t>Είτε ως αυτοαπασχολούμενοι</a:t>
            </a:r>
          </a:p>
        </p:txBody>
      </p:sp>
    </p:spTree>
  </p:cSld>
  <p:clrMapOvr>
    <a:masterClrMapping/>
  </p:clrMapOvr>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329</TotalTime>
  <Words>787</Words>
  <Application>Microsoft Office PowerPoint</Application>
  <PresentationFormat>Προβολή στην οθόνη (4:3)</PresentationFormat>
  <Paragraphs>129</Paragraphs>
  <Slides>15</Slides>
  <Notes>2</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15</vt:i4>
      </vt:variant>
    </vt:vector>
  </HeadingPairs>
  <TitlesOfParts>
    <vt:vector size="18" baseType="lpstr">
      <vt:lpstr>Arial</vt:lpstr>
      <vt:lpstr>Wingdings</vt:lpstr>
      <vt:lpstr>Beam</vt:lpstr>
      <vt:lpstr>Παρουσίαση του PowerPoint</vt:lpstr>
      <vt:lpstr>Ποιοί είμαστε </vt:lpstr>
      <vt:lpstr>Ιστορικό και εξέλιξη του  Toμέα Περιβαλλοντικής Υγείας</vt:lpstr>
      <vt:lpstr>Ιστορικό και εξέλιξη του  Toμέα Περιβαλλοντικής Υγείας</vt:lpstr>
      <vt:lpstr>Περιεχόμενο σπουδών </vt:lpstr>
      <vt:lpstr>Περιεχόμενο σπουδών </vt:lpstr>
      <vt:lpstr>Παρουσίαση του PowerPoint</vt:lpstr>
      <vt:lpstr>Παρουσίαση του PowerPoint</vt:lpstr>
      <vt:lpstr> Δικαίωμα Απασχόλησης  </vt:lpstr>
      <vt:lpstr>Παρουσίαση του PowerPoint</vt:lpstr>
      <vt:lpstr>Δικαίωμα Απασχόλησης</vt:lpstr>
      <vt:lpstr>Άσκηση Υγειονομικού Ελέγχου</vt:lpstr>
      <vt:lpstr>Άσκηση Υγειονομικού Ελέγχου </vt:lpstr>
      <vt:lpstr>Δικαίωμα Απασχόλησης  </vt:lpstr>
      <vt:lpstr>Ως Ελεύθεροι Επαγγελματίες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Elena Karamanakou</cp:lastModifiedBy>
  <cp:revision>55</cp:revision>
  <dcterms:created xsi:type="dcterms:W3CDTF">2008-04-12T10:30:19Z</dcterms:created>
  <dcterms:modified xsi:type="dcterms:W3CDTF">2021-05-20T08:50:43Z</dcterms:modified>
</cp:coreProperties>
</file>